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90" r:id="rId1"/>
  </p:sldMasterIdLst>
  <p:notesMasterIdLst>
    <p:notesMasterId r:id="rId37"/>
  </p:notesMasterIdLst>
  <p:sldIdLst>
    <p:sldId id="257" r:id="rId2"/>
    <p:sldId id="258" r:id="rId3"/>
    <p:sldId id="259" r:id="rId4"/>
    <p:sldId id="260" r:id="rId5"/>
    <p:sldId id="261" r:id="rId6"/>
    <p:sldId id="262" r:id="rId7"/>
    <p:sldId id="264" r:id="rId8"/>
    <p:sldId id="265" r:id="rId9"/>
    <p:sldId id="266" r:id="rId10"/>
    <p:sldId id="267" r:id="rId11"/>
    <p:sldId id="268" r:id="rId12"/>
    <p:sldId id="269" r:id="rId13"/>
    <p:sldId id="270" r:id="rId14"/>
    <p:sldId id="295" r:id="rId15"/>
    <p:sldId id="272" r:id="rId16"/>
    <p:sldId id="273" r:id="rId17"/>
    <p:sldId id="274" r:id="rId18"/>
    <p:sldId id="275" r:id="rId19"/>
    <p:sldId id="276" r:id="rId20"/>
    <p:sldId id="278" r:id="rId21"/>
    <p:sldId id="279" r:id="rId22"/>
    <p:sldId id="280" r:id="rId23"/>
    <p:sldId id="281" r:id="rId24"/>
    <p:sldId id="283" r:id="rId25"/>
    <p:sldId id="294" r:id="rId26"/>
    <p:sldId id="284" r:id="rId27"/>
    <p:sldId id="285" r:id="rId28"/>
    <p:sldId id="286" r:id="rId29"/>
    <p:sldId id="287" r:id="rId30"/>
    <p:sldId id="288" r:id="rId31"/>
    <p:sldId id="289" r:id="rId32"/>
    <p:sldId id="290" r:id="rId33"/>
    <p:sldId id="291" r:id="rId34"/>
    <p:sldId id="292" r:id="rId35"/>
    <p:sldId id="293" r:id="rId36"/>
  </p:sldIdLst>
  <p:sldSz cx="9144000" cy="6858000" type="screen4x3"/>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84380"/>
    <p:restoredTop sz="93950" autoAdjust="0"/>
  </p:normalViewPr>
  <p:slideViewPr>
    <p:cSldViewPr>
      <p:cViewPr varScale="1">
        <p:scale>
          <a:sx n="69" d="100"/>
          <a:sy n="69" d="100"/>
        </p:scale>
        <p:origin x="-1830"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wmf"/><Relationship Id="rId1" Type="http://schemas.openxmlformats.org/officeDocument/2006/relationships/image" Target="../media/image5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05B649F5-EFF8-4A95-8673-796E4C1C0222}" type="datetimeFigureOut">
              <a:rPr lang="he-IL" smtClean="0"/>
              <a:pPr/>
              <a:t>כ"ד/ניסן/תשע"ז</a:t>
            </a:fld>
            <a:endParaRPr lang="he-IL"/>
          </a:p>
        </p:txBody>
      </p:sp>
      <p:sp>
        <p:nvSpPr>
          <p:cNvPr id="4" name="מציין מיקום של תמונת שקופית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343400"/>
            <a:ext cx="5486400" cy="4114800"/>
          </a:xfrm>
          <a:prstGeom prst="rect">
            <a:avLst/>
          </a:prstGeom>
        </p:spPr>
        <p:txBody>
          <a:bodyPr vert="horz" lIns="91440" tIns="45720" rIns="91440" bIns="45720" rtlCol="1">
            <a:normAutofit/>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6" name="מציין מיקום של כותרת תחתונה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D8E907B2-EDF5-4C91-809E-114E07BC7C3D}" type="slidenum">
              <a:rPr lang="he-IL" smtClean="0"/>
              <a:pPr/>
              <a:t>‹#›</a:t>
            </a:fld>
            <a:endParaRPr lang="he-IL"/>
          </a:p>
        </p:txBody>
      </p:sp>
    </p:spTree>
    <p:extLst>
      <p:ext uri="{BB962C8B-B14F-4D97-AF65-F5344CB8AC3E}">
        <p14:creationId xmlns:p14="http://schemas.microsoft.com/office/powerpoint/2010/main" val="1060860105"/>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מציין מיקום של תמונת שקופית 1"/>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37891" name="מציין מיקום של הערות 2"/>
          <p:cNvSpPr>
            <a:spLocks noGrp="1"/>
          </p:cNvSpPr>
          <p:nvPr>
            <p:ph type="body" idx="1"/>
          </p:nvPr>
        </p:nvSpPr>
        <p:spPr bwMode="auto">
          <a:noFill/>
        </p:spPr>
        <p:txBody>
          <a:bodyPr/>
          <a:lstStyle/>
          <a:p>
            <a:pPr>
              <a:spcBef>
                <a:spcPct val="0"/>
              </a:spcBef>
            </a:pPr>
            <a:endParaRPr lang="he-IL" smtClean="0"/>
          </a:p>
        </p:txBody>
      </p:sp>
      <p:sp>
        <p:nvSpPr>
          <p:cNvPr id="37892" name="מציין מיקום של מספר שקופית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37000B2-815B-41E7-A94E-CF48313E7C5E}" type="slidenum">
              <a:rPr lang="he-IL"/>
              <a:pPr/>
              <a:t>33</a:t>
            </a:fld>
            <a:endParaRPr lang="he-I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7" name="משולש שווה שוקיים 6"/>
          <p:cNvSpPr/>
          <p:nvPr/>
        </p:nvSpPr>
        <p:spPr>
          <a:xfrm rot="16200000">
            <a:off x="7554353" y="5254283"/>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כותרת 7"/>
          <p:cNvSpPr>
            <a:spLocks noGrp="1"/>
          </p:cNvSpPr>
          <p:nvPr>
            <p:ph type="ctrTitle"/>
          </p:nvPr>
        </p:nvSpPr>
        <p:spPr>
          <a:xfrm>
            <a:off x="540544" y="776288"/>
            <a:ext cx="8062912" cy="1470025"/>
          </a:xfrm>
        </p:spPr>
        <p:txBody>
          <a:bodyPr anchor="b">
            <a:normAutofit/>
          </a:bodyPr>
          <a:lstStyle>
            <a:lvl1pPr algn="r">
              <a:defRPr sz="4400"/>
            </a:lvl1pPr>
          </a:lstStyle>
          <a:p>
            <a:r>
              <a:rPr kumimoji="0" lang="he-IL" smtClean="0"/>
              <a:t>לחץ כדי לערוך סגנון כותרת של תבנית בסיס</a:t>
            </a:r>
            <a:endParaRPr kumimoji="0" lang="en-US"/>
          </a:p>
        </p:txBody>
      </p:sp>
      <p:sp>
        <p:nvSpPr>
          <p:cNvPr id="9" name="כותרת משנה 8"/>
          <p:cNvSpPr>
            <a:spLocks noGrp="1"/>
          </p:cNvSpPr>
          <p:nvPr>
            <p:ph type="subTitle" idx="1"/>
          </p:nvPr>
        </p:nvSpPr>
        <p:spPr>
          <a:xfrm>
            <a:off x="540544" y="2250280"/>
            <a:ext cx="8062912" cy="1752600"/>
          </a:xfrm>
        </p:spPr>
        <p:txBody>
          <a:bodyPr/>
          <a:lstStyle>
            <a:lvl1pPr marL="0" marR="36576"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he-IL" smtClean="0"/>
              <a:t>לחץ כדי לערוך סגנון כותרת משנה של תבנית בסיס</a:t>
            </a:r>
            <a:endParaRPr kumimoji="0" lang="en-US"/>
          </a:p>
        </p:txBody>
      </p:sp>
      <p:sp>
        <p:nvSpPr>
          <p:cNvPr id="28" name="מציין מיקום של תאריך 27"/>
          <p:cNvSpPr>
            <a:spLocks noGrp="1"/>
          </p:cNvSpPr>
          <p:nvPr>
            <p:ph type="dt" sz="half" idx="10"/>
          </p:nvPr>
        </p:nvSpPr>
        <p:spPr>
          <a:xfrm>
            <a:off x="1371600" y="6012656"/>
            <a:ext cx="5791200" cy="365125"/>
          </a:xfrm>
        </p:spPr>
        <p:txBody>
          <a:bodyPr tIns="0" bIns="0" anchor="t"/>
          <a:lstStyle>
            <a:lvl1pPr algn="r">
              <a:defRPr sz="1000"/>
            </a:lvl1pPr>
          </a:lstStyle>
          <a:p>
            <a:fld id="{BC5F93D6-E43D-4C5B-93FC-D3E80C6998E3}" type="datetime8">
              <a:rPr lang="he-IL" smtClean="0"/>
              <a:t>20 אפריל 17</a:t>
            </a:fld>
            <a:endParaRPr lang="he-IL"/>
          </a:p>
        </p:txBody>
      </p:sp>
      <p:sp>
        <p:nvSpPr>
          <p:cNvPr id="17" name="מציין מיקום של כותרת תחתונה 16"/>
          <p:cNvSpPr>
            <a:spLocks noGrp="1"/>
          </p:cNvSpPr>
          <p:nvPr>
            <p:ph type="ftr" sz="quarter" idx="11"/>
          </p:nvPr>
        </p:nvSpPr>
        <p:spPr>
          <a:xfrm>
            <a:off x="1371600" y="5650704"/>
            <a:ext cx="5791200" cy="365125"/>
          </a:xfrm>
        </p:spPr>
        <p:txBody>
          <a:bodyPr tIns="0" bIns="0" anchor="b"/>
          <a:lstStyle>
            <a:lvl1pPr algn="r">
              <a:defRPr sz="1100"/>
            </a:lvl1pPr>
          </a:lstStyle>
          <a:p>
            <a:endParaRPr lang="he-IL"/>
          </a:p>
        </p:txBody>
      </p:sp>
      <p:sp>
        <p:nvSpPr>
          <p:cNvPr id="29" name="מציין מיקום של מספר שקופית 28"/>
          <p:cNvSpPr>
            <a:spLocks noGrp="1"/>
          </p:cNvSpPr>
          <p:nvPr>
            <p:ph type="sldNum" sz="quarter" idx="12"/>
          </p:nvPr>
        </p:nvSpPr>
        <p:spPr>
          <a:xfrm>
            <a:off x="8392247" y="5752307"/>
            <a:ext cx="502920" cy="365125"/>
          </a:xfrm>
        </p:spPr>
        <p:txBody>
          <a:bodyPr anchor="ctr"/>
          <a:lstStyle>
            <a:lvl1pPr algn="ctr">
              <a:defRPr sz="1300">
                <a:solidFill>
                  <a:srgbClr val="FFFFFF"/>
                </a:solidFill>
              </a:defRPr>
            </a:lvl1pPr>
          </a:lstStyle>
          <a:p>
            <a:fld id="{3966D2A8-6ED8-4533-96CC-25925AA269FC}" type="slidenum">
              <a:rPr lang="he-IL" smtClean="0"/>
              <a:pPr/>
              <a:t>‹#›</a:t>
            </a:fld>
            <a:endParaRPr lang="he-I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kumimoji="0" lang="he-IL" smtClean="0"/>
              <a:t>לחץ כדי לערוך סגנון כותרת של תבנית בסיס</a:t>
            </a:r>
            <a:endParaRPr kumimoji="0" lang="en-US"/>
          </a:p>
        </p:txBody>
      </p:sp>
      <p:sp>
        <p:nvSpPr>
          <p:cNvPr id="3" name="מציין מיקום של טקסט אנכי 2"/>
          <p:cNvSpPr>
            <a:spLocks noGrp="1"/>
          </p:cNvSpPr>
          <p:nvPr>
            <p:ph type="body" orient="vert" idx="1"/>
          </p:nvPr>
        </p:nvSpPr>
        <p:spPr/>
        <p:txBody>
          <a:bodyPr vert="eaVert"/>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4" name="מציין מיקום של תאריך 3"/>
          <p:cNvSpPr>
            <a:spLocks noGrp="1"/>
          </p:cNvSpPr>
          <p:nvPr>
            <p:ph type="dt" sz="half" idx="10"/>
          </p:nvPr>
        </p:nvSpPr>
        <p:spPr/>
        <p:txBody>
          <a:bodyPr/>
          <a:lstStyle/>
          <a:p>
            <a:fld id="{291544C8-9829-4B54-90A6-9A6F5C4773DB}" type="datetime8">
              <a:rPr lang="he-IL" smtClean="0"/>
              <a:t>20 אפריל 17</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3966D2A8-6ED8-4533-96CC-25925AA269FC}" type="slidenum">
              <a:rPr lang="he-IL" smtClean="0"/>
              <a:pPr/>
              <a:t>‹#›</a:t>
            </a:fld>
            <a:endParaRPr lang="he-I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6781800" y="381000"/>
            <a:ext cx="1905000" cy="5486400"/>
          </a:xfrm>
        </p:spPr>
        <p:txBody>
          <a:bodyPr vert="eaVert"/>
          <a:lstStyle/>
          <a:p>
            <a:r>
              <a:rPr kumimoji="0" lang="he-IL" smtClean="0"/>
              <a:t>לחץ כדי לערוך סגנון כותרת של תבנית בסיס</a:t>
            </a:r>
            <a:endParaRPr kumimoji="0" lang="en-US"/>
          </a:p>
        </p:txBody>
      </p:sp>
      <p:sp>
        <p:nvSpPr>
          <p:cNvPr id="3" name="מציין מיקום של טקסט אנכי 2"/>
          <p:cNvSpPr>
            <a:spLocks noGrp="1"/>
          </p:cNvSpPr>
          <p:nvPr>
            <p:ph type="body" orient="vert" idx="1"/>
          </p:nvPr>
        </p:nvSpPr>
        <p:spPr>
          <a:xfrm>
            <a:off x="457200" y="381000"/>
            <a:ext cx="6248400" cy="5486400"/>
          </a:xfrm>
        </p:spPr>
        <p:txBody>
          <a:bodyPr vert="eaVert"/>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4" name="מציין מיקום של תאריך 3"/>
          <p:cNvSpPr>
            <a:spLocks noGrp="1"/>
          </p:cNvSpPr>
          <p:nvPr>
            <p:ph type="dt" sz="half" idx="10"/>
          </p:nvPr>
        </p:nvSpPr>
        <p:spPr/>
        <p:txBody>
          <a:bodyPr/>
          <a:lstStyle/>
          <a:p>
            <a:fld id="{76CF91D7-6ECD-4935-9A2A-22A2F6553B1A}" type="datetime8">
              <a:rPr lang="he-IL" smtClean="0"/>
              <a:t>20 אפריל 17</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3966D2A8-6ED8-4533-96CC-25925AA269FC}" type="slidenum">
              <a:rPr lang="he-IL" smtClean="0"/>
              <a:pPr/>
              <a:t>‹#›</a:t>
            </a:fld>
            <a:endParaRPr lang="he-I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כותרת, טקסט ותוכן">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7813"/>
            <a:ext cx="8229600" cy="1143000"/>
          </a:xfrm>
        </p:spPr>
        <p:txBody>
          <a:bodyPr/>
          <a:lstStyle/>
          <a:p>
            <a:r>
              <a:rPr lang="he-IL" smtClean="0"/>
              <a:t>לחץ כדי לערוך סגנון כותרת של תבנית בסיס</a:t>
            </a:r>
            <a:endParaRPr lang="he-IL"/>
          </a:p>
        </p:txBody>
      </p:sp>
      <p:sp>
        <p:nvSpPr>
          <p:cNvPr id="3" name="מציין מיקום טקסט 2"/>
          <p:cNvSpPr>
            <a:spLocks noGrp="1"/>
          </p:cNvSpPr>
          <p:nvPr>
            <p:ph type="body" sz="half" idx="1"/>
          </p:nvPr>
        </p:nvSpPr>
        <p:spPr>
          <a:xfrm>
            <a:off x="457200" y="1600200"/>
            <a:ext cx="4038600" cy="4530725"/>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תוכן 3"/>
          <p:cNvSpPr>
            <a:spLocks noGrp="1"/>
          </p:cNvSpPr>
          <p:nvPr>
            <p:ph sz="half" idx="2"/>
          </p:nvPr>
        </p:nvSpPr>
        <p:spPr>
          <a:xfrm>
            <a:off x="4648200" y="1600200"/>
            <a:ext cx="4038600" cy="4530725"/>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של תאריך 4"/>
          <p:cNvSpPr>
            <a:spLocks noGrp="1"/>
          </p:cNvSpPr>
          <p:nvPr>
            <p:ph type="dt" sz="half" idx="10"/>
          </p:nvPr>
        </p:nvSpPr>
        <p:spPr>
          <a:xfrm>
            <a:off x="457200" y="6243638"/>
            <a:ext cx="2133600" cy="457200"/>
          </a:xfrm>
        </p:spPr>
        <p:txBody>
          <a:bodyPr/>
          <a:lstStyle>
            <a:lvl1pPr>
              <a:defRPr/>
            </a:lvl1pPr>
          </a:lstStyle>
          <a:p>
            <a:fld id="{5C319D3B-FD7B-4661-9FCA-254C7B8DE98C}" type="datetime8">
              <a:rPr lang="he-IL" smtClean="0"/>
              <a:t>20 אפריל 17</a:t>
            </a:fld>
            <a:endParaRPr lang="en-US"/>
          </a:p>
        </p:txBody>
      </p:sp>
      <p:sp>
        <p:nvSpPr>
          <p:cNvPr id="6" name="מציין מיקום של כותרת תחתונה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מציין מיקום של מספר שקופית 6"/>
          <p:cNvSpPr>
            <a:spLocks noGrp="1"/>
          </p:cNvSpPr>
          <p:nvPr>
            <p:ph type="sldNum" sz="quarter" idx="12"/>
          </p:nvPr>
        </p:nvSpPr>
        <p:spPr>
          <a:xfrm>
            <a:off x="6553200" y="6243638"/>
            <a:ext cx="2133600" cy="457200"/>
          </a:xfrm>
        </p:spPr>
        <p:txBody>
          <a:bodyPr/>
          <a:lstStyle>
            <a:lvl1pPr>
              <a:defRPr/>
            </a:lvl1pPr>
          </a:lstStyle>
          <a:p>
            <a:fld id="{528F8368-43A9-499F-B1C9-D62013D8CF68}" type="slidenum">
              <a:rPr lang="he-IL"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כותרת, טקסט ו- 2 תכנים">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7813"/>
            <a:ext cx="8229600" cy="1143000"/>
          </a:xfrm>
        </p:spPr>
        <p:txBody>
          <a:bodyPr/>
          <a:lstStyle/>
          <a:p>
            <a:r>
              <a:rPr lang="he-IL" smtClean="0"/>
              <a:t>לחץ כדי לערוך סגנון כותרת של תבנית בסיס</a:t>
            </a:r>
            <a:endParaRPr lang="he-IL"/>
          </a:p>
        </p:txBody>
      </p:sp>
      <p:sp>
        <p:nvSpPr>
          <p:cNvPr id="3" name="מציין מיקום טקסט 2"/>
          <p:cNvSpPr>
            <a:spLocks noGrp="1"/>
          </p:cNvSpPr>
          <p:nvPr>
            <p:ph type="body" sz="half" idx="1"/>
          </p:nvPr>
        </p:nvSpPr>
        <p:spPr>
          <a:xfrm>
            <a:off x="457200" y="1600200"/>
            <a:ext cx="4038600" cy="4530725"/>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תוכן 3"/>
          <p:cNvSpPr>
            <a:spLocks noGrp="1"/>
          </p:cNvSpPr>
          <p:nvPr>
            <p:ph sz="quarter" idx="2"/>
          </p:nvPr>
        </p:nvSpPr>
        <p:spPr>
          <a:xfrm>
            <a:off x="4648200" y="1600200"/>
            <a:ext cx="4038600" cy="2189163"/>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תוכן 4"/>
          <p:cNvSpPr>
            <a:spLocks noGrp="1"/>
          </p:cNvSpPr>
          <p:nvPr>
            <p:ph sz="quarter" idx="3"/>
          </p:nvPr>
        </p:nvSpPr>
        <p:spPr>
          <a:xfrm>
            <a:off x="4648200" y="3941763"/>
            <a:ext cx="4038600" cy="2189162"/>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6" name="מציין מיקום של תאריך 5"/>
          <p:cNvSpPr>
            <a:spLocks noGrp="1"/>
          </p:cNvSpPr>
          <p:nvPr>
            <p:ph type="dt" sz="half" idx="10"/>
          </p:nvPr>
        </p:nvSpPr>
        <p:spPr>
          <a:xfrm>
            <a:off x="457200" y="6243638"/>
            <a:ext cx="2133600" cy="457200"/>
          </a:xfrm>
        </p:spPr>
        <p:txBody>
          <a:bodyPr/>
          <a:lstStyle>
            <a:lvl1pPr>
              <a:defRPr/>
            </a:lvl1pPr>
          </a:lstStyle>
          <a:p>
            <a:fld id="{36768311-9BE2-4C79-9634-A01B89935638}" type="datetime8">
              <a:rPr lang="he-IL" smtClean="0"/>
              <a:t>20 אפריל 17</a:t>
            </a:fld>
            <a:endParaRPr lang="en-US"/>
          </a:p>
        </p:txBody>
      </p:sp>
      <p:sp>
        <p:nvSpPr>
          <p:cNvPr id="7" name="מציין מיקום של כותרת תחתונה 6"/>
          <p:cNvSpPr>
            <a:spLocks noGrp="1"/>
          </p:cNvSpPr>
          <p:nvPr>
            <p:ph type="ftr" sz="quarter" idx="11"/>
          </p:nvPr>
        </p:nvSpPr>
        <p:spPr>
          <a:xfrm>
            <a:off x="3124200" y="6248400"/>
            <a:ext cx="2895600" cy="457200"/>
          </a:xfrm>
        </p:spPr>
        <p:txBody>
          <a:bodyPr/>
          <a:lstStyle>
            <a:lvl1pPr>
              <a:defRPr/>
            </a:lvl1pPr>
          </a:lstStyle>
          <a:p>
            <a:endParaRPr lang="en-US"/>
          </a:p>
        </p:txBody>
      </p:sp>
      <p:sp>
        <p:nvSpPr>
          <p:cNvPr id="8" name="מציין מיקום של מספר שקופית 7"/>
          <p:cNvSpPr>
            <a:spLocks noGrp="1"/>
          </p:cNvSpPr>
          <p:nvPr>
            <p:ph type="sldNum" sz="quarter" idx="12"/>
          </p:nvPr>
        </p:nvSpPr>
        <p:spPr>
          <a:xfrm>
            <a:off x="6553200" y="6243638"/>
            <a:ext cx="2133600" cy="457200"/>
          </a:xfrm>
        </p:spPr>
        <p:txBody>
          <a:bodyPr/>
          <a:lstStyle>
            <a:lvl1pPr>
              <a:defRPr/>
            </a:lvl1pPr>
          </a:lstStyle>
          <a:p>
            <a:fld id="{567904E8-A283-4043-B5D4-27975AA75FFE}" type="slidenum">
              <a:rPr lang="he-IL"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67494"/>
            <a:ext cx="8229600" cy="1399032"/>
          </a:xfrm>
        </p:spPr>
        <p:txBody>
          <a:bodyPr/>
          <a:lstStyle/>
          <a:p>
            <a:r>
              <a:rPr kumimoji="0" lang="he-IL" smtClean="0"/>
              <a:t>לחץ כדי לערוך סגנון כותרת של תבנית בסיס</a:t>
            </a:r>
            <a:endParaRPr kumimoji="0" lang="en-US"/>
          </a:p>
        </p:txBody>
      </p:sp>
      <p:sp>
        <p:nvSpPr>
          <p:cNvPr id="3" name="מציין מיקום תוכן 2"/>
          <p:cNvSpPr>
            <a:spLocks noGrp="1"/>
          </p:cNvSpPr>
          <p:nvPr>
            <p:ph idx="1"/>
          </p:nvPr>
        </p:nvSpPr>
        <p:spPr>
          <a:xfrm>
            <a:off x="457200" y="1882808"/>
            <a:ext cx="8229600" cy="4572000"/>
          </a:xfrm>
        </p:spPr>
        <p:txBody>
          <a:bodyPr/>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4" name="מציין מיקום של תאריך 3"/>
          <p:cNvSpPr>
            <a:spLocks noGrp="1"/>
          </p:cNvSpPr>
          <p:nvPr>
            <p:ph type="dt" sz="half" idx="10"/>
          </p:nvPr>
        </p:nvSpPr>
        <p:spPr>
          <a:xfrm>
            <a:off x="4791456" y="6480048"/>
            <a:ext cx="2133600" cy="301752"/>
          </a:xfrm>
        </p:spPr>
        <p:txBody>
          <a:bodyPr/>
          <a:lstStyle/>
          <a:p>
            <a:fld id="{7B2555CE-5837-4C00-8C60-DD83B7A734FD}" type="datetime8">
              <a:rPr lang="he-IL" smtClean="0"/>
              <a:t>20 אפריל 17</a:t>
            </a:fld>
            <a:endParaRPr lang="he-IL"/>
          </a:p>
        </p:txBody>
      </p:sp>
      <p:sp>
        <p:nvSpPr>
          <p:cNvPr id="5" name="מציין מיקום של כותרת תחתונה 4"/>
          <p:cNvSpPr>
            <a:spLocks noGrp="1"/>
          </p:cNvSpPr>
          <p:nvPr>
            <p:ph type="ftr" sz="quarter" idx="11"/>
          </p:nvPr>
        </p:nvSpPr>
        <p:spPr>
          <a:xfrm>
            <a:off x="457200" y="6480969"/>
            <a:ext cx="4260056" cy="300831"/>
          </a:xfrm>
        </p:spPr>
        <p:txBody>
          <a:bodyPr/>
          <a:lstStyle/>
          <a:p>
            <a:endParaRPr lang="he-IL"/>
          </a:p>
        </p:txBody>
      </p:sp>
      <p:sp>
        <p:nvSpPr>
          <p:cNvPr id="6" name="מציין מיקום של מספר שקופית 5"/>
          <p:cNvSpPr>
            <a:spLocks noGrp="1"/>
          </p:cNvSpPr>
          <p:nvPr>
            <p:ph type="sldNum" sz="quarter" idx="12"/>
          </p:nvPr>
        </p:nvSpPr>
        <p:spPr/>
        <p:txBody>
          <a:bodyPr/>
          <a:lstStyle/>
          <a:p>
            <a:fld id="{3966D2A8-6ED8-4533-96CC-25925AA269FC}" type="slidenum">
              <a:rPr lang="he-IL" smtClean="0"/>
              <a:pPr/>
              <a:t>‹#›</a:t>
            </a:fld>
            <a:endParaRPr lang="he-I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spTree>
      <p:nvGrpSpPr>
        <p:cNvPr id="1" name=""/>
        <p:cNvGrpSpPr/>
        <p:nvPr/>
      </p:nvGrpSpPr>
      <p:grpSpPr>
        <a:xfrm>
          <a:off x="0" y="0"/>
          <a:ext cx="0" cy="0"/>
          <a:chOff x="0" y="0"/>
          <a:chExt cx="0" cy="0"/>
        </a:xfrm>
      </p:grpSpPr>
      <p:sp>
        <p:nvSpPr>
          <p:cNvPr id="9" name="משולש ישר-זווית 8"/>
          <p:cNvSpPr/>
          <p:nvPr/>
        </p:nvSpPr>
        <p:spPr>
          <a:xfrm flipV="1">
            <a:off x="7034" y="7034"/>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rtl="0" eaLnBrk="1" latinLnBrk="0" hangingPunct="1"/>
            <a:endParaRPr kumimoji="0" lang="en-US" sz="1800" kern="1200">
              <a:solidFill>
                <a:schemeClr val="lt1"/>
              </a:solidFill>
              <a:latin typeface="+mn-lt"/>
              <a:ea typeface="+mn-ea"/>
              <a:cs typeface="+mn-cs"/>
            </a:endParaRPr>
          </a:p>
        </p:txBody>
      </p:sp>
      <p:sp>
        <p:nvSpPr>
          <p:cNvPr id="8" name="משולש שווה שוקיים 7"/>
          <p:cNvSpPr/>
          <p:nvPr/>
        </p:nvSpPr>
        <p:spPr>
          <a:xfrm rot="5400000" flipV="1">
            <a:off x="7554353" y="309490"/>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 name="מציין מיקום של תאריך 3"/>
          <p:cNvSpPr>
            <a:spLocks noGrp="1"/>
          </p:cNvSpPr>
          <p:nvPr>
            <p:ph type="dt" sz="half" idx="10"/>
          </p:nvPr>
        </p:nvSpPr>
        <p:spPr>
          <a:xfrm>
            <a:off x="6955632" y="6477000"/>
            <a:ext cx="2133600" cy="304800"/>
          </a:xfrm>
        </p:spPr>
        <p:txBody>
          <a:bodyPr/>
          <a:lstStyle/>
          <a:p>
            <a:fld id="{AD86FEAB-5752-44B7-9753-942F4584CEA6}" type="datetime8">
              <a:rPr lang="he-IL" smtClean="0"/>
              <a:t>20 אפריל 17</a:t>
            </a:fld>
            <a:endParaRPr lang="he-IL"/>
          </a:p>
        </p:txBody>
      </p:sp>
      <p:sp>
        <p:nvSpPr>
          <p:cNvPr id="5" name="מציין מיקום של כותרת תחתונה 4"/>
          <p:cNvSpPr>
            <a:spLocks noGrp="1"/>
          </p:cNvSpPr>
          <p:nvPr>
            <p:ph type="ftr" sz="quarter" idx="11"/>
          </p:nvPr>
        </p:nvSpPr>
        <p:spPr>
          <a:xfrm>
            <a:off x="2619376" y="6480969"/>
            <a:ext cx="4260056" cy="300831"/>
          </a:xfrm>
        </p:spPr>
        <p:txBody>
          <a:bodyPr/>
          <a:lstStyle/>
          <a:p>
            <a:endParaRPr lang="he-IL"/>
          </a:p>
        </p:txBody>
      </p:sp>
      <p:sp>
        <p:nvSpPr>
          <p:cNvPr id="6" name="מציין מיקום של מספר שקופית 5"/>
          <p:cNvSpPr>
            <a:spLocks noGrp="1"/>
          </p:cNvSpPr>
          <p:nvPr>
            <p:ph type="sldNum" sz="quarter" idx="12"/>
          </p:nvPr>
        </p:nvSpPr>
        <p:spPr>
          <a:xfrm>
            <a:off x="8451056" y="809624"/>
            <a:ext cx="502920" cy="300831"/>
          </a:xfrm>
        </p:spPr>
        <p:txBody>
          <a:bodyPr/>
          <a:lstStyle/>
          <a:p>
            <a:fld id="{3966D2A8-6ED8-4533-96CC-25925AA269FC}" type="slidenum">
              <a:rPr lang="he-IL" smtClean="0"/>
              <a:pPr/>
              <a:t>‹#›</a:t>
            </a:fld>
            <a:endParaRPr lang="he-IL"/>
          </a:p>
        </p:txBody>
      </p:sp>
      <p:cxnSp>
        <p:nvCxnSpPr>
          <p:cNvPr id="11" name="מחבר ישר 10"/>
          <p:cNvCxnSpPr/>
          <p:nvPr/>
        </p:nvCxnSpPr>
        <p:spPr>
          <a:xfrm rot="10800000">
            <a:off x="6468794" y="9381"/>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מחבר ישר 9"/>
          <p:cNvCxnSpPr/>
          <p:nvPr/>
        </p:nvCxnSpPr>
        <p:spPr>
          <a:xfrm flipV="1">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כותרת 1"/>
          <p:cNvSpPr>
            <a:spLocks noGrp="1"/>
          </p:cNvSpPr>
          <p:nvPr>
            <p:ph type="title"/>
          </p:nvPr>
        </p:nvSpPr>
        <p:spPr>
          <a:xfrm>
            <a:off x="381000" y="271464"/>
            <a:ext cx="7239000" cy="1362075"/>
          </a:xfrm>
        </p:spPr>
        <p:txBody>
          <a:bodyPr anchor="ctr"/>
          <a:lstStyle>
            <a:lvl1pPr marL="0" algn="l">
              <a:buNone/>
              <a:defRPr sz="3600" b="1" cap="none" baseline="0"/>
            </a:lvl1pPr>
          </a:lstStyle>
          <a:p>
            <a:r>
              <a:rPr kumimoji="0" lang="he-IL" smtClean="0"/>
              <a:t>לחץ כדי לערוך סגנון כותרת של תבנית בסיס</a:t>
            </a:r>
            <a:endParaRPr kumimoji="0" lang="en-US"/>
          </a:p>
        </p:txBody>
      </p:sp>
      <p:sp>
        <p:nvSpPr>
          <p:cNvPr id="3" name="מציין מיקום טקסט 2"/>
          <p:cNvSpPr>
            <a:spLocks noGrp="1"/>
          </p:cNvSpPr>
          <p:nvPr>
            <p:ph type="body" idx="1"/>
          </p:nvPr>
        </p:nvSpPr>
        <p:spPr>
          <a:xfrm>
            <a:off x="381000" y="1633536"/>
            <a:ext cx="3886200" cy="2286000"/>
          </a:xfrm>
        </p:spPr>
        <p:txBody>
          <a:bodyPr anchor="t"/>
          <a:lstStyle>
            <a:lvl1pPr marL="54864"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he-IL" smtClean="0"/>
              <a:t>לחץ כדי לערוך סגנונות טקסט של תבנית בסיס</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lvl1pPr marL="0" algn="l">
              <a:defRPr/>
            </a:lvl1pPr>
          </a:lstStyle>
          <a:p>
            <a:r>
              <a:rPr kumimoji="0" lang="he-IL" smtClean="0"/>
              <a:t>לחץ כדי לערוך סגנון כותרת של תבנית בסיס</a:t>
            </a:r>
            <a:endParaRPr kumimoji="0" lang="en-US"/>
          </a:p>
        </p:txBody>
      </p:sp>
      <p:sp>
        <p:nvSpPr>
          <p:cNvPr id="3" name="מציין מיקום תוכן 2"/>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4" name="מציין מיקום תוכן 3"/>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5" name="מציין מיקום של תאריך 4"/>
          <p:cNvSpPr>
            <a:spLocks noGrp="1"/>
          </p:cNvSpPr>
          <p:nvPr>
            <p:ph type="dt" sz="half" idx="10"/>
          </p:nvPr>
        </p:nvSpPr>
        <p:spPr>
          <a:xfrm>
            <a:off x="4791456" y="6480969"/>
            <a:ext cx="2133600" cy="301752"/>
          </a:xfrm>
        </p:spPr>
        <p:txBody>
          <a:bodyPr/>
          <a:lstStyle/>
          <a:p>
            <a:fld id="{8B42F02C-BD18-4B1C-9B3A-06DA95162A54}" type="datetime8">
              <a:rPr lang="he-IL" smtClean="0"/>
              <a:t>20 אפריל 17</a:t>
            </a:fld>
            <a:endParaRPr lang="he-IL"/>
          </a:p>
        </p:txBody>
      </p:sp>
      <p:sp>
        <p:nvSpPr>
          <p:cNvPr id="6" name="מציין מיקום של כותרת תחתונה 5"/>
          <p:cNvSpPr>
            <a:spLocks noGrp="1"/>
          </p:cNvSpPr>
          <p:nvPr>
            <p:ph type="ftr" sz="quarter" idx="11"/>
          </p:nvPr>
        </p:nvSpPr>
        <p:spPr>
          <a:xfrm>
            <a:off x="457200" y="6480969"/>
            <a:ext cx="4260056" cy="301752"/>
          </a:xfrm>
        </p:spPr>
        <p:txBody>
          <a:bodyPr/>
          <a:lstStyle/>
          <a:p>
            <a:endParaRPr lang="he-IL"/>
          </a:p>
        </p:txBody>
      </p:sp>
      <p:sp>
        <p:nvSpPr>
          <p:cNvPr id="7" name="מציין מיקום של מספר שקופית 6"/>
          <p:cNvSpPr>
            <a:spLocks noGrp="1"/>
          </p:cNvSpPr>
          <p:nvPr>
            <p:ph type="sldNum" sz="quarter" idx="12"/>
          </p:nvPr>
        </p:nvSpPr>
        <p:spPr>
          <a:xfrm>
            <a:off x="7589520" y="6480969"/>
            <a:ext cx="502920" cy="301752"/>
          </a:xfrm>
        </p:spPr>
        <p:txBody>
          <a:bodyPr/>
          <a:lstStyle/>
          <a:p>
            <a:fld id="{3966D2A8-6ED8-4533-96CC-25925AA269FC}" type="slidenum">
              <a:rPr lang="he-IL" smtClean="0"/>
              <a:pPr/>
              <a:t>‹#›</a:t>
            </a:fld>
            <a:endParaRPr lang="he-I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248198" y="290732"/>
            <a:ext cx="1066800" cy="6153912"/>
          </a:xfrm>
        </p:spPr>
        <p:txBody>
          <a:bodyPr vert="vert270" anchor="b"/>
          <a:lstStyle>
            <a:lvl1pPr marL="0" algn="ctr">
              <a:defRPr sz="3300" b="1">
                <a:ln w="6350">
                  <a:solidFill>
                    <a:schemeClr val="tx1"/>
                  </a:solidFill>
                </a:ln>
                <a:solidFill>
                  <a:schemeClr val="tx1"/>
                </a:solidFill>
              </a:defRPr>
            </a:lvl1pPr>
          </a:lstStyle>
          <a:p>
            <a:r>
              <a:rPr kumimoji="0" lang="he-IL" smtClean="0"/>
              <a:t>לחץ כדי לערוך סגנון כותרת של תבנית בסיס</a:t>
            </a:r>
            <a:endParaRPr kumimoji="0" lang="en-US"/>
          </a:p>
        </p:txBody>
      </p:sp>
      <p:sp>
        <p:nvSpPr>
          <p:cNvPr id="3" name="מציין מיקום טקסט 2"/>
          <p:cNvSpPr>
            <a:spLocks noGrp="1"/>
          </p:cNvSpPr>
          <p:nvPr>
            <p:ph type="body" idx="1"/>
          </p:nvPr>
        </p:nvSpPr>
        <p:spPr>
          <a:xfrm>
            <a:off x="1365006" y="290732"/>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he-IL" smtClean="0"/>
              <a:t>לחץ כדי לערוך סגנונות טקסט של תבנית בסיס</a:t>
            </a:r>
          </a:p>
        </p:txBody>
      </p:sp>
      <p:sp>
        <p:nvSpPr>
          <p:cNvPr id="4" name="מציין מיקום טקסט 3"/>
          <p:cNvSpPr>
            <a:spLocks noGrp="1"/>
          </p:cNvSpPr>
          <p:nvPr>
            <p:ph type="body" sz="half" idx="3"/>
          </p:nvPr>
        </p:nvSpPr>
        <p:spPr>
          <a:xfrm>
            <a:off x="1365006" y="3427124"/>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he-IL" smtClean="0"/>
              <a:t>לחץ כדי לערוך סגנונות טקסט של תבנית בסיס</a:t>
            </a:r>
          </a:p>
        </p:txBody>
      </p:sp>
      <p:sp>
        <p:nvSpPr>
          <p:cNvPr id="5" name="מציין מיקום תוכן 4"/>
          <p:cNvSpPr>
            <a:spLocks noGrp="1"/>
          </p:cNvSpPr>
          <p:nvPr>
            <p:ph sz="quarter" idx="2"/>
          </p:nvPr>
        </p:nvSpPr>
        <p:spPr>
          <a:xfrm>
            <a:off x="2022230" y="290732"/>
            <a:ext cx="6858000" cy="3017520"/>
          </a:xfrm>
        </p:spPr>
        <p:txBody>
          <a:bodyPr/>
          <a:lstStyle>
            <a:lvl1pPr algn="l">
              <a:defRPr sz="2400"/>
            </a:lvl1pPr>
            <a:lvl2pPr algn="l">
              <a:defRPr sz="2000"/>
            </a:lvl2pPr>
            <a:lvl3pPr algn="l">
              <a:defRPr sz="1800"/>
            </a:lvl3pPr>
            <a:lvl4pPr algn="l">
              <a:defRPr sz="1600"/>
            </a:lvl4pPr>
            <a:lvl5pPr algn="l">
              <a:defRPr sz="1600"/>
            </a:lvl5pPr>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6" name="מציין מיקום תוכן 5"/>
          <p:cNvSpPr>
            <a:spLocks noGrp="1"/>
          </p:cNvSpPr>
          <p:nvPr>
            <p:ph sz="quarter" idx="4"/>
          </p:nvPr>
        </p:nvSpPr>
        <p:spPr>
          <a:xfrm>
            <a:off x="2022230" y="3427124"/>
            <a:ext cx="6858000" cy="3017520"/>
          </a:xfrm>
        </p:spPr>
        <p:txBody>
          <a:bodyPr/>
          <a:lstStyle>
            <a:lvl1pPr>
              <a:defRPr sz="2400"/>
            </a:lvl1pPr>
            <a:lvl2pPr>
              <a:defRPr sz="2000"/>
            </a:lvl2pPr>
            <a:lvl3pPr>
              <a:defRPr sz="1800"/>
            </a:lvl3pPr>
            <a:lvl4pPr>
              <a:defRPr sz="1600"/>
            </a:lvl4pPr>
            <a:lvl5pPr>
              <a:defRPr sz="1600"/>
            </a:lvl5pPr>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7" name="מציין מיקום של תאריך 6"/>
          <p:cNvSpPr>
            <a:spLocks noGrp="1"/>
          </p:cNvSpPr>
          <p:nvPr>
            <p:ph type="dt" sz="half" idx="10"/>
          </p:nvPr>
        </p:nvSpPr>
        <p:spPr>
          <a:xfrm>
            <a:off x="4791456" y="6480969"/>
            <a:ext cx="2130552" cy="301752"/>
          </a:xfrm>
        </p:spPr>
        <p:txBody>
          <a:bodyPr/>
          <a:lstStyle/>
          <a:p>
            <a:fld id="{BC84F300-C5A1-4B7F-8A6D-73E1CCF4B14D}" type="datetime8">
              <a:rPr lang="he-IL" smtClean="0"/>
              <a:t>20 אפריל 17</a:t>
            </a:fld>
            <a:endParaRPr lang="he-IL"/>
          </a:p>
        </p:txBody>
      </p:sp>
      <p:sp>
        <p:nvSpPr>
          <p:cNvPr id="8" name="מציין מיקום של כותרת תחתונה 7"/>
          <p:cNvSpPr>
            <a:spLocks noGrp="1"/>
          </p:cNvSpPr>
          <p:nvPr>
            <p:ph type="ftr" sz="quarter" idx="11"/>
          </p:nvPr>
        </p:nvSpPr>
        <p:spPr>
          <a:xfrm>
            <a:off x="457200" y="6480969"/>
            <a:ext cx="4261104" cy="301752"/>
          </a:xfrm>
        </p:spPr>
        <p:txBody>
          <a:bodyPr/>
          <a:lstStyle/>
          <a:p>
            <a:endParaRPr lang="he-IL"/>
          </a:p>
        </p:txBody>
      </p:sp>
      <p:sp>
        <p:nvSpPr>
          <p:cNvPr id="9" name="מציין מיקום של מספר שקופית 8"/>
          <p:cNvSpPr>
            <a:spLocks noGrp="1"/>
          </p:cNvSpPr>
          <p:nvPr>
            <p:ph type="sldNum" sz="quarter" idx="12"/>
          </p:nvPr>
        </p:nvSpPr>
        <p:spPr>
          <a:xfrm>
            <a:off x="7589520" y="6483096"/>
            <a:ext cx="502920" cy="301752"/>
          </a:xfrm>
        </p:spPr>
        <p:txBody>
          <a:bodyPr/>
          <a:lstStyle>
            <a:lvl1pPr algn="ctr">
              <a:defRPr/>
            </a:lvl1pPr>
          </a:lstStyle>
          <a:p>
            <a:fld id="{3966D2A8-6ED8-4533-96CC-25925AA269FC}" type="slidenum">
              <a:rPr lang="he-IL" smtClean="0"/>
              <a:pPr/>
              <a:t>‹#›</a:t>
            </a:fld>
            <a:endParaRPr lang="he-I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lvl1pPr>
              <a:defRPr b="0"/>
            </a:lvl1pPr>
          </a:lstStyle>
          <a:p>
            <a:r>
              <a:rPr kumimoji="0" lang="he-IL" smtClean="0"/>
              <a:t>לחץ כדי לערוך סגנון כותרת של תבנית בסיס</a:t>
            </a:r>
            <a:endParaRPr kumimoji="0" lang="en-US"/>
          </a:p>
        </p:txBody>
      </p:sp>
      <p:sp>
        <p:nvSpPr>
          <p:cNvPr id="3" name="מציין מיקום של תאריך 2"/>
          <p:cNvSpPr>
            <a:spLocks noGrp="1"/>
          </p:cNvSpPr>
          <p:nvPr>
            <p:ph type="dt" sz="half" idx="10"/>
          </p:nvPr>
        </p:nvSpPr>
        <p:spPr/>
        <p:txBody>
          <a:bodyPr/>
          <a:lstStyle/>
          <a:p>
            <a:fld id="{D18BF23C-9EB5-4E23-8034-1D6D66B8D999}" type="datetime8">
              <a:rPr lang="he-IL" smtClean="0"/>
              <a:t>20 אפריל 17</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3966D2A8-6ED8-4533-96CC-25925AA269FC}" type="slidenum">
              <a:rPr lang="he-IL" smtClean="0"/>
              <a:pPr/>
              <a:t>‹#›</a:t>
            </a:fld>
            <a:endParaRPr lang="he-I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a:xfrm>
            <a:off x="4791456" y="6480969"/>
            <a:ext cx="2133600" cy="301752"/>
          </a:xfrm>
        </p:spPr>
        <p:txBody>
          <a:bodyPr/>
          <a:lstStyle/>
          <a:p>
            <a:fld id="{61BF2124-5B9D-41A3-9818-C84D41B0500D}" type="datetime8">
              <a:rPr lang="he-IL" smtClean="0"/>
              <a:t>20 אפריל 17</a:t>
            </a:fld>
            <a:endParaRPr lang="he-IL"/>
          </a:p>
        </p:txBody>
      </p:sp>
      <p:sp>
        <p:nvSpPr>
          <p:cNvPr id="3" name="מציין מיקום של כותרת תחתונה 2"/>
          <p:cNvSpPr>
            <a:spLocks noGrp="1"/>
          </p:cNvSpPr>
          <p:nvPr>
            <p:ph type="ftr" sz="quarter" idx="11"/>
          </p:nvPr>
        </p:nvSpPr>
        <p:spPr>
          <a:xfrm>
            <a:off x="457200" y="6481890"/>
            <a:ext cx="4260056" cy="300831"/>
          </a:xfrm>
        </p:spPr>
        <p:txBody>
          <a:bodyPr/>
          <a:lstStyle/>
          <a:p>
            <a:endParaRPr lang="he-IL"/>
          </a:p>
        </p:txBody>
      </p:sp>
      <p:sp>
        <p:nvSpPr>
          <p:cNvPr id="4" name="מציין מיקום של מספר שקופית 3"/>
          <p:cNvSpPr>
            <a:spLocks noGrp="1"/>
          </p:cNvSpPr>
          <p:nvPr>
            <p:ph type="sldNum" sz="quarter" idx="12"/>
          </p:nvPr>
        </p:nvSpPr>
        <p:spPr>
          <a:xfrm>
            <a:off x="7589520" y="6480969"/>
            <a:ext cx="502920" cy="301752"/>
          </a:xfrm>
        </p:spPr>
        <p:txBody>
          <a:bodyPr/>
          <a:lstStyle/>
          <a:p>
            <a:fld id="{3966D2A8-6ED8-4533-96CC-25925AA269FC}" type="slidenum">
              <a:rPr lang="he-IL" smtClean="0"/>
              <a:pPr/>
              <a:t>‹#›</a:t>
            </a:fld>
            <a:endParaRPr lang="he-I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219456" y="367664"/>
            <a:ext cx="914400" cy="5943600"/>
          </a:xfrm>
        </p:spPr>
        <p:txBody>
          <a:bodyPr vert="vert270" anchor="b"/>
          <a:lstStyle>
            <a:lvl1pPr marL="0" marR="18288" algn="r">
              <a:spcBef>
                <a:spcPts val="0"/>
              </a:spcBef>
              <a:buNone/>
              <a:defRPr sz="2900" b="0" cap="all" baseline="0"/>
            </a:lvl1pPr>
          </a:lstStyle>
          <a:p>
            <a:r>
              <a:rPr kumimoji="0" lang="he-IL" smtClean="0"/>
              <a:t>לחץ כדי לערוך סגנון כותרת של תבנית בסיס</a:t>
            </a:r>
            <a:endParaRPr kumimoji="0" lang="en-US"/>
          </a:p>
        </p:txBody>
      </p:sp>
      <p:sp>
        <p:nvSpPr>
          <p:cNvPr id="3" name="מציין מיקום טקסט 2"/>
          <p:cNvSpPr>
            <a:spLocks noGrp="1"/>
          </p:cNvSpPr>
          <p:nvPr>
            <p:ph type="body" idx="2"/>
          </p:nvPr>
        </p:nvSpPr>
        <p:spPr>
          <a:xfrm>
            <a:off x="1135856" y="367664"/>
            <a:ext cx="2438400" cy="5943600"/>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he-IL" smtClean="0"/>
              <a:t>לחץ כדי לערוך סגנונות טקסט של תבנית בסיס</a:t>
            </a:r>
          </a:p>
        </p:txBody>
      </p:sp>
      <p:sp>
        <p:nvSpPr>
          <p:cNvPr id="4" name="מציין מיקום תוכן 3"/>
          <p:cNvSpPr>
            <a:spLocks noGrp="1"/>
          </p:cNvSpPr>
          <p:nvPr>
            <p:ph sz="half" idx="1"/>
          </p:nvPr>
        </p:nvSpPr>
        <p:spPr>
          <a:xfrm>
            <a:off x="3651250" y="320040"/>
            <a:ext cx="5276088" cy="5989320"/>
          </a:xfrm>
        </p:spPr>
        <p:txBody>
          <a:bodyPr/>
          <a:lstStyle>
            <a:lvl1pPr>
              <a:spcBef>
                <a:spcPts val="0"/>
              </a:spcBef>
              <a:defRPr sz="3000"/>
            </a:lvl1pPr>
            <a:lvl2pPr>
              <a:defRPr sz="2600"/>
            </a:lvl2pPr>
            <a:lvl3pPr>
              <a:defRPr sz="2400"/>
            </a:lvl3pPr>
            <a:lvl4pPr>
              <a:defRPr sz="2000"/>
            </a:lvl4pPr>
            <a:lvl5pPr>
              <a:defRPr sz="2000"/>
            </a:lvl5pPr>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5" name="מציין מיקום של תאריך 4"/>
          <p:cNvSpPr>
            <a:spLocks noGrp="1"/>
          </p:cNvSpPr>
          <p:nvPr>
            <p:ph type="dt" sz="half" idx="10"/>
          </p:nvPr>
        </p:nvSpPr>
        <p:spPr>
          <a:xfrm>
            <a:off x="6278976" y="6556248"/>
            <a:ext cx="2133600" cy="301752"/>
          </a:xfrm>
        </p:spPr>
        <p:txBody>
          <a:bodyPr/>
          <a:lstStyle>
            <a:lvl1pPr>
              <a:defRPr sz="900"/>
            </a:lvl1pPr>
          </a:lstStyle>
          <a:p>
            <a:fld id="{751D6A40-A24A-46F5-890E-D5FFFDA26AB1}" type="datetime8">
              <a:rPr lang="he-IL" smtClean="0"/>
              <a:t>20 אפריל 17</a:t>
            </a:fld>
            <a:endParaRPr lang="he-IL"/>
          </a:p>
        </p:txBody>
      </p:sp>
      <p:sp>
        <p:nvSpPr>
          <p:cNvPr id="6" name="מציין מיקום של כותרת תחתונה 5"/>
          <p:cNvSpPr>
            <a:spLocks noGrp="1"/>
          </p:cNvSpPr>
          <p:nvPr>
            <p:ph type="ftr" sz="quarter" idx="11"/>
          </p:nvPr>
        </p:nvSpPr>
        <p:spPr>
          <a:xfrm>
            <a:off x="1135856" y="6556248"/>
            <a:ext cx="5143120" cy="301752"/>
          </a:xfrm>
        </p:spPr>
        <p:txBody>
          <a:bodyPr/>
          <a:lstStyle>
            <a:lvl1pPr>
              <a:defRPr sz="900"/>
            </a:lvl1pPr>
          </a:lstStyle>
          <a:p>
            <a:endParaRPr lang="he-IL"/>
          </a:p>
        </p:txBody>
      </p:sp>
      <p:sp>
        <p:nvSpPr>
          <p:cNvPr id="7" name="מציין מיקום של מספר שקופית 6"/>
          <p:cNvSpPr>
            <a:spLocks noGrp="1"/>
          </p:cNvSpPr>
          <p:nvPr>
            <p:ph type="sldNum" sz="quarter" idx="12"/>
          </p:nvPr>
        </p:nvSpPr>
        <p:spPr>
          <a:xfrm>
            <a:off x="8410576" y="6556248"/>
            <a:ext cx="502920" cy="301752"/>
          </a:xfrm>
        </p:spPr>
        <p:txBody>
          <a:bodyPr/>
          <a:lstStyle>
            <a:lvl1pPr>
              <a:defRPr sz="900"/>
            </a:lvl1pPr>
          </a:lstStyle>
          <a:p>
            <a:fld id="{3966D2A8-6ED8-4533-96CC-25925AA269FC}" type="slidenum">
              <a:rPr lang="he-IL" smtClean="0"/>
              <a:pPr/>
              <a:t>‹#›</a:t>
            </a:fld>
            <a:endParaRPr lang="he-I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219456" y="150896"/>
            <a:ext cx="914400" cy="6400800"/>
          </a:xfrm>
        </p:spPr>
        <p:txBody>
          <a:bodyPr vert="vert270" anchor="b"/>
          <a:lstStyle>
            <a:lvl1pPr marL="0" algn="l">
              <a:buNone/>
              <a:defRPr sz="3000" b="0" cap="all" baseline="0"/>
            </a:lvl1pPr>
          </a:lstStyle>
          <a:p>
            <a:r>
              <a:rPr kumimoji="0" lang="he-IL" smtClean="0"/>
              <a:t>לחץ כדי לערוך סגנון כותרת של תבנית בסיס</a:t>
            </a:r>
            <a:endParaRPr kumimoji="0" lang="en-US"/>
          </a:p>
        </p:txBody>
      </p:sp>
      <p:sp>
        <p:nvSpPr>
          <p:cNvPr id="3" name="מציין מיקום של תמונה 2"/>
          <p:cNvSpPr>
            <a:spLocks noGrp="1"/>
          </p:cNvSpPr>
          <p:nvPr>
            <p:ph type="pic" idx="1"/>
          </p:nvPr>
        </p:nvSpPr>
        <p:spPr>
          <a:xfrm>
            <a:off x="1138237" y="373966"/>
            <a:ext cx="7333488" cy="5486400"/>
          </a:xfrm>
          <a:solidFill>
            <a:schemeClr val="bg2">
              <a:shade val="50000"/>
            </a:schemeClr>
          </a:solidFill>
        </p:spPr>
        <p:txBody>
          <a:bodyPr/>
          <a:lstStyle>
            <a:lvl1pPr marL="0" indent="0">
              <a:buNone/>
              <a:defRPr sz="3200"/>
            </a:lvl1pPr>
          </a:lstStyle>
          <a:p>
            <a:r>
              <a:rPr kumimoji="0" lang="he-IL" smtClean="0"/>
              <a:t>לחץ על הסמל כדי להוסיף תמונה</a:t>
            </a:r>
            <a:endParaRPr kumimoji="0" lang="en-US" dirty="0"/>
          </a:p>
        </p:txBody>
      </p:sp>
      <p:sp>
        <p:nvSpPr>
          <p:cNvPr id="4" name="מציין מיקום טקסט 3"/>
          <p:cNvSpPr>
            <a:spLocks noGrp="1"/>
          </p:cNvSpPr>
          <p:nvPr>
            <p:ph type="body" sz="half" idx="2"/>
          </p:nvPr>
        </p:nvSpPr>
        <p:spPr>
          <a:xfrm>
            <a:off x="1143000" y="5867400"/>
            <a:ext cx="7333488" cy="68580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eaLnBrk="1" latinLnBrk="0" hangingPunct="1"/>
            <a:r>
              <a:rPr kumimoji="0" lang="he-IL" smtClean="0"/>
              <a:t>לחץ כדי לערוך סגנונות טקסט של תבנית בסיס</a:t>
            </a:r>
          </a:p>
        </p:txBody>
      </p:sp>
      <p:sp>
        <p:nvSpPr>
          <p:cNvPr id="5" name="מציין מיקום של תאריך 4"/>
          <p:cNvSpPr>
            <a:spLocks noGrp="1"/>
          </p:cNvSpPr>
          <p:nvPr>
            <p:ph type="dt" sz="half" idx="10"/>
          </p:nvPr>
        </p:nvSpPr>
        <p:spPr>
          <a:xfrm>
            <a:off x="6108192" y="6556248"/>
            <a:ext cx="2103120" cy="301752"/>
          </a:xfrm>
        </p:spPr>
        <p:txBody>
          <a:bodyPr/>
          <a:lstStyle>
            <a:lvl1pPr>
              <a:defRPr sz="900"/>
            </a:lvl1pPr>
          </a:lstStyle>
          <a:p>
            <a:fld id="{DAC434B1-74D0-4130-BB01-D7F11D786102}" type="datetime8">
              <a:rPr lang="he-IL" smtClean="0"/>
              <a:t>20 אפריל 17</a:t>
            </a:fld>
            <a:endParaRPr lang="he-IL"/>
          </a:p>
        </p:txBody>
      </p:sp>
      <p:sp>
        <p:nvSpPr>
          <p:cNvPr id="6" name="מציין מיקום של כותרת תחתונה 5"/>
          <p:cNvSpPr>
            <a:spLocks noGrp="1"/>
          </p:cNvSpPr>
          <p:nvPr>
            <p:ph type="ftr" sz="quarter" idx="11"/>
          </p:nvPr>
        </p:nvSpPr>
        <p:spPr>
          <a:xfrm>
            <a:off x="1170432" y="6557169"/>
            <a:ext cx="4948072" cy="301752"/>
          </a:xfrm>
        </p:spPr>
        <p:txBody>
          <a:bodyPr/>
          <a:lstStyle>
            <a:lvl1pPr>
              <a:defRPr sz="900"/>
            </a:lvl1pPr>
          </a:lstStyle>
          <a:p>
            <a:endParaRPr lang="he-IL"/>
          </a:p>
        </p:txBody>
      </p:sp>
      <p:sp>
        <p:nvSpPr>
          <p:cNvPr id="7" name="מציין מיקום של מספר שקופית 6"/>
          <p:cNvSpPr>
            <a:spLocks noGrp="1"/>
          </p:cNvSpPr>
          <p:nvPr>
            <p:ph type="sldNum" sz="quarter" idx="12"/>
          </p:nvPr>
        </p:nvSpPr>
        <p:spPr>
          <a:xfrm>
            <a:off x="8217192" y="6556248"/>
            <a:ext cx="365760" cy="301752"/>
          </a:xfrm>
        </p:spPr>
        <p:txBody>
          <a:bodyPr/>
          <a:lstStyle>
            <a:lvl1pPr algn="ctr">
              <a:defRPr sz="900"/>
            </a:lvl1pPr>
          </a:lstStyle>
          <a:p>
            <a:fld id="{3966D2A8-6ED8-4533-96CC-25925AA269FC}" type="slidenum">
              <a:rPr lang="he-IL" smtClean="0"/>
              <a:pPr/>
              <a:t>‹#›</a:t>
            </a:fld>
            <a:endParaRPr lang="he-I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משולש ישר-זווית 10"/>
          <p:cNvSpPr/>
          <p:nvPr/>
        </p:nvSpPr>
        <p:spPr>
          <a:xfrm>
            <a:off x="7034" y="14068"/>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8" name="מחבר ישר 7"/>
          <p:cNvCxnSpPr/>
          <p:nvPr/>
        </p:nvCxnSpPr>
        <p:spPr>
          <a:xfrm>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מחבר ישר 8"/>
          <p:cNvCxnSpPr/>
          <p:nvPr/>
        </p:nvCxnSpPr>
        <p:spPr>
          <a:xfrm rot="10800000" flipV="1">
            <a:off x="6468794" y="4948410"/>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מציין מיקום של כותרת 21"/>
          <p:cNvSpPr>
            <a:spLocks noGrp="1"/>
          </p:cNvSpPr>
          <p:nvPr>
            <p:ph type="title"/>
          </p:nvPr>
        </p:nvSpPr>
        <p:spPr>
          <a:xfrm>
            <a:off x="457200" y="267494"/>
            <a:ext cx="8229600" cy="1399032"/>
          </a:xfrm>
          <a:prstGeom prst="rect">
            <a:avLst/>
          </a:prstGeom>
        </p:spPr>
        <p:txBody>
          <a:bodyPr vert="horz" anchor="ctr">
            <a:normAutofit/>
          </a:bodyPr>
          <a:lstStyle/>
          <a:p>
            <a:r>
              <a:rPr kumimoji="0" lang="he-IL" smtClean="0"/>
              <a:t>לחץ כדי לערוך סגנון כותרת של תבנית בסיס</a:t>
            </a:r>
            <a:endParaRPr kumimoji="0" lang="en-US"/>
          </a:p>
        </p:txBody>
      </p:sp>
      <p:sp>
        <p:nvSpPr>
          <p:cNvPr id="13" name="מציין מיקום טקסט 12"/>
          <p:cNvSpPr>
            <a:spLocks noGrp="1"/>
          </p:cNvSpPr>
          <p:nvPr>
            <p:ph type="body" idx="1"/>
          </p:nvPr>
        </p:nvSpPr>
        <p:spPr>
          <a:xfrm>
            <a:off x="457200" y="1882808"/>
            <a:ext cx="8229600" cy="4572000"/>
          </a:xfrm>
          <a:prstGeom prst="rect">
            <a:avLst/>
          </a:prstGeom>
        </p:spPr>
        <p:txBody>
          <a:bodyPr vert="horz" anchor="t">
            <a:normAutofit/>
          </a:bodyPr>
          <a:lstStyle/>
          <a:p>
            <a:pPr lvl="0" eaLnBrk="1" latinLnBrk="0" hangingPunct="1"/>
            <a:r>
              <a:rPr kumimoji="0" lang="he-IL" smtClean="0"/>
              <a:t>לחץ כדי לערוך סגנונות טקסט של תבנית בסיס</a:t>
            </a:r>
          </a:p>
          <a:p>
            <a:pPr lvl="1" eaLnBrk="1" latinLnBrk="0" hangingPunct="1"/>
            <a:r>
              <a:rPr kumimoji="0" lang="he-IL" smtClean="0"/>
              <a:t>רמה שנייה</a:t>
            </a:r>
          </a:p>
          <a:p>
            <a:pPr lvl="2" eaLnBrk="1" latinLnBrk="0" hangingPunct="1"/>
            <a:r>
              <a:rPr kumimoji="0" lang="he-IL" smtClean="0"/>
              <a:t>רמה שלישית</a:t>
            </a:r>
          </a:p>
          <a:p>
            <a:pPr lvl="3" eaLnBrk="1" latinLnBrk="0" hangingPunct="1"/>
            <a:r>
              <a:rPr kumimoji="0" lang="he-IL" smtClean="0"/>
              <a:t>רמה רביעית</a:t>
            </a:r>
          </a:p>
          <a:p>
            <a:pPr lvl="4" eaLnBrk="1" latinLnBrk="0" hangingPunct="1"/>
            <a:r>
              <a:rPr kumimoji="0" lang="he-IL" smtClean="0"/>
              <a:t>רמה חמישית</a:t>
            </a:r>
            <a:endParaRPr kumimoji="0" lang="en-US"/>
          </a:p>
        </p:txBody>
      </p:sp>
      <p:sp>
        <p:nvSpPr>
          <p:cNvPr id="14" name="מציין מיקום של תאריך 13"/>
          <p:cNvSpPr>
            <a:spLocks noGrp="1"/>
          </p:cNvSpPr>
          <p:nvPr>
            <p:ph type="dt" sz="half" idx="2"/>
          </p:nvPr>
        </p:nvSpPr>
        <p:spPr>
          <a:xfrm>
            <a:off x="4791456" y="6480969"/>
            <a:ext cx="2133600" cy="301752"/>
          </a:xfrm>
          <a:prstGeom prst="rect">
            <a:avLst/>
          </a:prstGeom>
        </p:spPr>
        <p:txBody>
          <a:bodyPr vert="horz" anchor="b"/>
          <a:lstStyle>
            <a:lvl1pPr algn="l" eaLnBrk="1" latinLnBrk="0" hangingPunct="1">
              <a:defRPr kumimoji="0" sz="1000" b="0">
                <a:solidFill>
                  <a:schemeClr val="tx1"/>
                </a:solidFill>
              </a:defRPr>
            </a:lvl1pPr>
          </a:lstStyle>
          <a:p>
            <a:fld id="{5C3FC0FD-55FD-43BD-AD90-30ECE12AD856}" type="datetime8">
              <a:rPr lang="he-IL" smtClean="0"/>
              <a:t>20 אפריל 17</a:t>
            </a:fld>
            <a:endParaRPr lang="he-IL"/>
          </a:p>
        </p:txBody>
      </p:sp>
      <p:sp>
        <p:nvSpPr>
          <p:cNvPr id="3" name="מציין מיקום של כותרת תחתונה 2"/>
          <p:cNvSpPr>
            <a:spLocks noGrp="1"/>
          </p:cNvSpPr>
          <p:nvPr>
            <p:ph type="ftr" sz="quarter" idx="3"/>
          </p:nvPr>
        </p:nvSpPr>
        <p:spPr>
          <a:xfrm>
            <a:off x="457200" y="6481890"/>
            <a:ext cx="4260056" cy="300831"/>
          </a:xfrm>
          <a:prstGeom prst="rect">
            <a:avLst/>
          </a:prstGeom>
        </p:spPr>
        <p:txBody>
          <a:bodyPr vert="horz" anchor="b"/>
          <a:lstStyle>
            <a:lvl1pPr algn="r" eaLnBrk="1" latinLnBrk="0" hangingPunct="1">
              <a:defRPr kumimoji="0" sz="1000">
                <a:solidFill>
                  <a:schemeClr val="tx1"/>
                </a:solidFill>
              </a:defRPr>
            </a:lvl1pPr>
          </a:lstStyle>
          <a:p>
            <a:endParaRPr lang="he-IL"/>
          </a:p>
        </p:txBody>
      </p:sp>
      <p:sp>
        <p:nvSpPr>
          <p:cNvPr id="23" name="מציין מיקום של מספר שקופית 22"/>
          <p:cNvSpPr>
            <a:spLocks noGrp="1"/>
          </p:cNvSpPr>
          <p:nvPr>
            <p:ph type="sldNum" sz="quarter" idx="4"/>
          </p:nvPr>
        </p:nvSpPr>
        <p:spPr>
          <a:xfrm>
            <a:off x="7589520" y="6480969"/>
            <a:ext cx="502920" cy="301752"/>
          </a:xfrm>
          <a:prstGeom prst="rect">
            <a:avLst/>
          </a:prstGeom>
        </p:spPr>
        <p:txBody>
          <a:bodyPr vert="horz" anchor="b"/>
          <a:lstStyle>
            <a:lvl1pPr algn="ctr" eaLnBrk="1" latinLnBrk="0" hangingPunct="1">
              <a:defRPr kumimoji="0" sz="1200">
                <a:solidFill>
                  <a:schemeClr val="tx1"/>
                </a:solidFill>
              </a:defRPr>
            </a:lvl1pPr>
          </a:lstStyle>
          <a:p>
            <a:fld id="{3966D2A8-6ED8-4533-96CC-25925AA269FC}" type="slidenum">
              <a:rPr lang="he-IL" smtClean="0"/>
              <a:pPr/>
              <a:t>‹#›</a:t>
            </a:fld>
            <a:endParaRPr lang="he-IL"/>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hf hdr="0" ftr="0" dt="0"/>
  <p:txStyles>
    <p:titleStyle>
      <a:lvl1pPr marL="484632" algn="l" rtl="1"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056" indent="-384048" algn="r" rtl="1"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r" rtl="1"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r" rtl="1"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r" rtl="1"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r" rtl="1"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r" rtl="1"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r" rtl="1"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r" rtl="1"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r" rtl="1"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r" rtl="1" eaLnBrk="1" latinLnBrk="0" hangingPunct="1">
        <a:defRPr kumimoji="0" kern="1200">
          <a:solidFill>
            <a:schemeClr val="tx1"/>
          </a:solidFill>
          <a:latin typeface="+mn-lt"/>
          <a:ea typeface="+mn-ea"/>
          <a:cs typeface="+mn-cs"/>
        </a:defRPr>
      </a:lvl1pPr>
      <a:lvl2pPr marL="457200" algn="r" rtl="1" eaLnBrk="1" latinLnBrk="0" hangingPunct="1">
        <a:defRPr kumimoji="0" kern="1200">
          <a:solidFill>
            <a:schemeClr val="tx1"/>
          </a:solidFill>
          <a:latin typeface="+mn-lt"/>
          <a:ea typeface="+mn-ea"/>
          <a:cs typeface="+mn-cs"/>
        </a:defRPr>
      </a:lvl2pPr>
      <a:lvl3pPr marL="914400" algn="r" rtl="1" eaLnBrk="1" latinLnBrk="0" hangingPunct="1">
        <a:defRPr kumimoji="0" kern="1200">
          <a:solidFill>
            <a:schemeClr val="tx1"/>
          </a:solidFill>
          <a:latin typeface="+mn-lt"/>
          <a:ea typeface="+mn-ea"/>
          <a:cs typeface="+mn-cs"/>
        </a:defRPr>
      </a:lvl3pPr>
      <a:lvl4pPr marL="1371600" algn="r" rtl="1" eaLnBrk="1" latinLnBrk="0" hangingPunct="1">
        <a:defRPr kumimoji="0" kern="1200">
          <a:solidFill>
            <a:schemeClr val="tx1"/>
          </a:solidFill>
          <a:latin typeface="+mn-lt"/>
          <a:ea typeface="+mn-ea"/>
          <a:cs typeface="+mn-cs"/>
        </a:defRPr>
      </a:lvl4pPr>
      <a:lvl5pPr marL="1828800" algn="r" rtl="1" eaLnBrk="1" latinLnBrk="0" hangingPunct="1">
        <a:defRPr kumimoji="0" kern="1200">
          <a:solidFill>
            <a:schemeClr val="tx1"/>
          </a:solidFill>
          <a:latin typeface="+mn-lt"/>
          <a:ea typeface="+mn-ea"/>
          <a:cs typeface="+mn-cs"/>
        </a:defRPr>
      </a:lvl5pPr>
      <a:lvl6pPr marL="2286000" algn="r" rtl="1" eaLnBrk="1" latinLnBrk="0" hangingPunct="1">
        <a:defRPr kumimoji="0" kern="1200">
          <a:solidFill>
            <a:schemeClr val="tx1"/>
          </a:solidFill>
          <a:latin typeface="+mn-lt"/>
          <a:ea typeface="+mn-ea"/>
          <a:cs typeface="+mn-cs"/>
        </a:defRPr>
      </a:lvl6pPr>
      <a:lvl7pPr marL="2743200" algn="r" rtl="1" eaLnBrk="1" latinLnBrk="0" hangingPunct="1">
        <a:defRPr kumimoji="0" kern="1200">
          <a:solidFill>
            <a:schemeClr val="tx1"/>
          </a:solidFill>
          <a:latin typeface="+mn-lt"/>
          <a:ea typeface="+mn-ea"/>
          <a:cs typeface="+mn-cs"/>
        </a:defRPr>
      </a:lvl7pPr>
      <a:lvl8pPr marL="3200400" algn="r" rtl="1" eaLnBrk="1" latinLnBrk="0" hangingPunct="1">
        <a:defRPr kumimoji="0" kern="1200">
          <a:solidFill>
            <a:schemeClr val="tx1"/>
          </a:solidFill>
          <a:latin typeface="+mn-lt"/>
          <a:ea typeface="+mn-ea"/>
          <a:cs typeface="+mn-cs"/>
        </a:defRPr>
      </a:lvl8pPr>
      <a:lvl9pPr marL="3657600" algn="r" rtl="1"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http://www.sonyericsson.com/images/spgc/CWS31_11095high_1500_0_4002.gif" TargetMode="External"/><Relationship Id="rId3" Type="http://schemas.openxmlformats.org/officeDocument/2006/relationships/oleObject" Target="../embeddings/oleObject4.bin"/><Relationship Id="rId7" Type="http://schemas.openxmlformats.org/officeDocument/2006/relationships/image" Target="../media/image16.png"/><Relationship Id="rId12"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5.jpeg"/><Relationship Id="rId11" Type="http://schemas.openxmlformats.org/officeDocument/2006/relationships/oleObject" Target="../embeddings/oleObject6.bin"/><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oleObject" Target="../embeddings/oleObject5.bin"/></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3.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wmf"/><Relationship Id="rId2" Type="http://schemas.openxmlformats.org/officeDocument/2006/relationships/image" Target="../media/image30.wmf"/><Relationship Id="rId1" Type="http://schemas.openxmlformats.org/officeDocument/2006/relationships/slideLayout" Target="../slideLayouts/slideLayout7.xml"/><Relationship Id="rId6" Type="http://schemas.openxmlformats.org/officeDocument/2006/relationships/image" Target="../media/image34.wmf"/><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hyperlink" Target="http://www.home.unix-ag.org/nils/lcd_front_b.gif" TargetMode="External"/><Relationship Id="rId5" Type="http://schemas.openxmlformats.org/officeDocument/2006/relationships/image" Target="../media/image44.jpeg"/><Relationship Id="rId4" Type="http://schemas.openxmlformats.org/officeDocument/2006/relationships/hyperlink" Target="http://images.google.co.il/imgres?imgurl=http://www.geocities.com/electronics20002001/dcmotor.jpg&amp;imgrefurl=http://www.geocities.com/electronics20002001/fish.html&amp;h=104&amp;w=145&amp;sz=3&amp;hl=iw&amp;start=2&amp;tbnid=bjgXAKshA9XSzM:&amp;tbnh=68&amp;tbnw=95&amp;prev=/images?q=%D7%9E%D7%A0%D7%95%D7%A2+DC&amp;svnum=10&amp;hl=iw&amp;lr=&amp;sa=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 Id="rId5" Type="http://schemas.openxmlformats.org/officeDocument/2006/relationships/image" Target="../media/image49.wmf"/><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51.wmf"/><Relationship Id="rId5" Type="http://schemas.openxmlformats.org/officeDocument/2006/relationships/oleObject" Target="../embeddings/oleObject8.bin"/><Relationship Id="rId10" Type="http://schemas.openxmlformats.org/officeDocument/2006/relationships/image" Target="../media/image52.png"/><Relationship Id="rId4" Type="http://schemas.openxmlformats.org/officeDocument/2006/relationships/image" Target="../media/image50.wmf"/><Relationship Id="rId9" Type="http://schemas.openxmlformats.org/officeDocument/2006/relationships/oleObject" Target="../embeddings/oleObject11.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57.emf"/><Relationship Id="rId5" Type="http://schemas.openxmlformats.org/officeDocument/2006/relationships/oleObject" Target="../embeddings/oleObject12.bin"/><Relationship Id="rId4" Type="http://schemas.openxmlformats.org/officeDocument/2006/relationships/image" Target="../media/image46.jpeg"/></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467544" y="1484784"/>
            <a:ext cx="8062664" cy="1800225"/>
          </a:xfrm>
        </p:spPr>
        <p:txBody>
          <a:bodyPr>
            <a:normAutofit/>
          </a:bodyPr>
          <a:lstStyle/>
          <a:p>
            <a:r>
              <a:rPr lang="he-IL" sz="3600" dirty="0">
                <a:ln w="6350">
                  <a:solidFill>
                    <a:schemeClr val="tx1"/>
                  </a:solidFill>
                </a:ln>
                <a:solidFill>
                  <a:schemeClr val="tx1"/>
                </a:solidFill>
                <a:effectLst/>
              </a:rPr>
              <a:t/>
            </a:r>
            <a:br>
              <a:rPr lang="he-IL" sz="3600" dirty="0">
                <a:ln w="6350">
                  <a:solidFill>
                    <a:schemeClr val="tx1"/>
                  </a:solidFill>
                </a:ln>
                <a:solidFill>
                  <a:schemeClr val="tx1"/>
                </a:solidFill>
                <a:effectLst/>
              </a:rPr>
            </a:br>
            <a:r>
              <a:rPr lang="he-IL" sz="3600" dirty="0">
                <a:ln w="6350">
                  <a:solidFill>
                    <a:schemeClr val="tx1"/>
                  </a:solidFill>
                </a:ln>
                <a:solidFill>
                  <a:schemeClr val="tx1"/>
                </a:solidFill>
                <a:effectLst/>
              </a:rPr>
              <a:t>תכנון מערכות משובצות מחשב זעירות</a:t>
            </a:r>
            <a:endParaRPr lang="en-US" sz="3600" dirty="0">
              <a:ln w="6350">
                <a:solidFill>
                  <a:schemeClr val="tx1"/>
                </a:solidFill>
              </a:ln>
              <a:solidFill>
                <a:schemeClr val="tx1"/>
              </a:solidFill>
              <a:effectLst/>
            </a:endParaRPr>
          </a:p>
        </p:txBody>
      </p:sp>
      <p:sp>
        <p:nvSpPr>
          <p:cNvPr id="3" name="Slide Number Placeholder 2"/>
          <p:cNvSpPr>
            <a:spLocks noGrp="1"/>
          </p:cNvSpPr>
          <p:nvPr>
            <p:ph type="sldNum" sz="quarter" idx="12"/>
          </p:nvPr>
        </p:nvSpPr>
        <p:spPr/>
        <p:txBody>
          <a:bodyPr/>
          <a:lstStyle/>
          <a:p>
            <a:fld id="{3966D2A8-6ED8-4533-96CC-25925AA269FC}" type="slidenum">
              <a:rPr lang="he-IL" smtClean="0"/>
              <a:pPr/>
              <a:t>1</a:t>
            </a:fld>
            <a:endParaRPr lang="he-IL"/>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57200" y="-315913"/>
            <a:ext cx="8229600" cy="1512888"/>
          </a:xfrm>
        </p:spPr>
        <p:txBody>
          <a:bodyPr/>
          <a:lstStyle/>
          <a:p>
            <a:pPr algn="ctr"/>
            <a:r>
              <a:rPr lang="he-IL" sz="3600" dirty="0">
                <a:solidFill>
                  <a:srgbClr val="FF5050"/>
                </a:solidFill>
              </a:rPr>
              <a:t>מערכת הדמיה</a:t>
            </a:r>
            <a:endParaRPr lang="en-GB" sz="3600" dirty="0">
              <a:solidFill>
                <a:srgbClr val="FF5050"/>
              </a:solidFill>
            </a:endParaRPr>
          </a:p>
        </p:txBody>
      </p:sp>
      <p:pic>
        <p:nvPicPr>
          <p:cNvPr id="110595" name="Picture 3"/>
          <p:cNvPicPr>
            <a:picLocks noGrp="1" noChangeAspect="1" noChangeArrowheads="1"/>
          </p:cNvPicPr>
          <p:nvPr>
            <p:ph idx="1"/>
          </p:nvPr>
        </p:nvPicPr>
        <p:blipFill>
          <a:blip r:embed="rId2" cstate="print"/>
          <a:stretch>
            <a:fillRect/>
          </a:stretch>
        </p:blipFill>
        <p:spPr>
          <a:xfrm>
            <a:off x="1524000" y="1882775"/>
            <a:ext cx="6096000" cy="4572000"/>
          </a:xfrm>
          <a:noFill/>
          <a:ln/>
        </p:spPr>
      </p:pic>
      <p:sp>
        <p:nvSpPr>
          <p:cNvPr id="6" name="מציין מיקום של מספר שקופית 5"/>
          <p:cNvSpPr>
            <a:spLocks noGrp="1"/>
          </p:cNvSpPr>
          <p:nvPr>
            <p:ph type="sldNum" sz="quarter" idx="12"/>
          </p:nvPr>
        </p:nvSpPr>
        <p:spPr/>
        <p:txBody>
          <a:bodyPr/>
          <a:lstStyle/>
          <a:p>
            <a:fld id="{476C8421-120B-4FAA-B26C-30D2C175F5FE}" type="slidenum">
              <a:rPr lang="he-IL"/>
              <a:pPr/>
              <a:t>10</a:t>
            </a:fld>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10594"/>
                                        </p:tgtEl>
                                        <p:attrNameLst>
                                          <p:attrName>style.visibility</p:attrName>
                                        </p:attrNameLst>
                                      </p:cBhvr>
                                      <p:to>
                                        <p:strVal val="visible"/>
                                      </p:to>
                                    </p:set>
                                    <p:anim calcmode="lin" valueType="num">
                                      <p:cBhvr>
                                        <p:cTn id="7" dur="1000" fill="hold"/>
                                        <p:tgtEl>
                                          <p:spTgt spid="110594"/>
                                        </p:tgtEl>
                                        <p:attrNameLst>
                                          <p:attrName>ppt_x</p:attrName>
                                        </p:attrNameLst>
                                      </p:cBhvr>
                                      <p:tavLst>
                                        <p:tav tm="0">
                                          <p:val>
                                            <p:strVal val="#ppt_x-.2"/>
                                          </p:val>
                                        </p:tav>
                                        <p:tav tm="100000">
                                          <p:val>
                                            <p:strVal val="#ppt_x"/>
                                          </p:val>
                                        </p:tav>
                                      </p:tavLst>
                                    </p:anim>
                                    <p:anim calcmode="lin" valueType="num">
                                      <p:cBhvr>
                                        <p:cTn id="8" dur="1000" fill="hold"/>
                                        <p:tgtEl>
                                          <p:spTgt spid="110594"/>
                                        </p:tgtEl>
                                        <p:attrNameLst>
                                          <p:attrName>ppt_y</p:attrName>
                                        </p:attrNameLst>
                                      </p:cBhvr>
                                      <p:tavLst>
                                        <p:tav tm="0">
                                          <p:val>
                                            <p:strVal val="#ppt_y"/>
                                          </p:val>
                                        </p:tav>
                                        <p:tav tm="100000">
                                          <p:val>
                                            <p:strVal val="#ppt_y"/>
                                          </p:val>
                                        </p:tav>
                                      </p:tavLst>
                                    </p:anim>
                                    <p:animEffect transition="in" filter="wipe(right)" prLst="gradientSize: 0.1">
                                      <p:cBhvr>
                                        <p:cTn id="9" dur="1000"/>
                                        <p:tgtEl>
                                          <p:spTgt spid="110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he-IL" sz="3200">
                <a:solidFill>
                  <a:srgbClr val="FF5050"/>
                </a:solidFill>
              </a:rPr>
              <a:t>יחידות  פיתוח למעבדי </a:t>
            </a:r>
            <a:r>
              <a:rPr lang="en-US" sz="3200">
                <a:solidFill>
                  <a:srgbClr val="FF5050"/>
                </a:solidFill>
              </a:rPr>
              <a:t>MICROCONTROLLER</a:t>
            </a:r>
            <a:endParaRPr lang="en-GB" sz="3200">
              <a:solidFill>
                <a:srgbClr val="FF5050"/>
              </a:solidFill>
            </a:endParaRPr>
          </a:p>
        </p:txBody>
      </p:sp>
      <p:pic>
        <p:nvPicPr>
          <p:cNvPr id="111619" name="Picture 3" descr="IceParts"/>
          <p:cNvPicPr>
            <a:picLocks noGrp="1" noChangeAspect="1" noChangeArrowheads="1"/>
          </p:cNvPicPr>
          <p:nvPr>
            <p:ph sz="half" idx="1"/>
          </p:nvPr>
        </p:nvPicPr>
        <p:blipFill>
          <a:blip r:embed="rId2" cstate="print"/>
          <a:stretch>
            <a:fillRect/>
          </a:stretch>
        </p:blipFill>
        <p:spPr>
          <a:xfrm>
            <a:off x="681990" y="2449989"/>
            <a:ext cx="3589020" cy="3070860"/>
          </a:xfrm>
          <a:noFill/>
          <a:ln/>
        </p:spPr>
      </p:pic>
      <p:pic>
        <p:nvPicPr>
          <p:cNvPr id="111620" name="Picture 4" descr="50449-3"/>
          <p:cNvPicPr>
            <a:picLocks noGrp="1" noChangeAspect="1" noChangeArrowheads="1"/>
          </p:cNvPicPr>
          <p:nvPr>
            <p:ph sz="half" idx="2"/>
          </p:nvPr>
        </p:nvPicPr>
        <p:blipFill>
          <a:blip r:embed="rId3" cstate="print"/>
          <a:srcRect/>
          <a:stretch>
            <a:fillRect/>
          </a:stretch>
        </p:blipFill>
        <p:spPr>
          <a:xfrm>
            <a:off x="4067174" y="1268412"/>
            <a:ext cx="4969321" cy="1728539"/>
          </a:xfrm>
          <a:noFill/>
          <a:ln/>
        </p:spPr>
      </p:pic>
      <p:sp>
        <p:nvSpPr>
          <p:cNvPr id="7" name="מציין מיקום של מספר שקופית 6"/>
          <p:cNvSpPr>
            <a:spLocks noGrp="1"/>
          </p:cNvSpPr>
          <p:nvPr>
            <p:ph type="sldNum" sz="quarter" idx="12"/>
          </p:nvPr>
        </p:nvSpPr>
        <p:spPr/>
        <p:txBody>
          <a:bodyPr/>
          <a:lstStyle/>
          <a:p>
            <a:fld id="{555BE389-6496-4014-8A24-F5314B2799F5}" type="slidenum">
              <a:rPr lang="he-IL"/>
              <a:pPr/>
              <a:t>11</a:t>
            </a:fld>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11618"/>
                                        </p:tgtEl>
                                        <p:attrNameLst>
                                          <p:attrName>style.visibility</p:attrName>
                                        </p:attrNameLst>
                                      </p:cBhvr>
                                      <p:to>
                                        <p:strVal val="visible"/>
                                      </p:to>
                                    </p:set>
                                    <p:anim calcmode="lin" valueType="num">
                                      <p:cBhvr>
                                        <p:cTn id="7" dur="1000" fill="hold"/>
                                        <p:tgtEl>
                                          <p:spTgt spid="111618"/>
                                        </p:tgtEl>
                                        <p:attrNameLst>
                                          <p:attrName>ppt_x</p:attrName>
                                        </p:attrNameLst>
                                      </p:cBhvr>
                                      <p:tavLst>
                                        <p:tav tm="0">
                                          <p:val>
                                            <p:strVal val="#ppt_x-.2"/>
                                          </p:val>
                                        </p:tav>
                                        <p:tav tm="100000">
                                          <p:val>
                                            <p:strVal val="#ppt_x"/>
                                          </p:val>
                                        </p:tav>
                                      </p:tavLst>
                                    </p:anim>
                                    <p:anim calcmode="lin" valueType="num">
                                      <p:cBhvr>
                                        <p:cTn id="8" dur="1000" fill="hold"/>
                                        <p:tgtEl>
                                          <p:spTgt spid="111618"/>
                                        </p:tgtEl>
                                        <p:attrNameLst>
                                          <p:attrName>ppt_y</p:attrName>
                                        </p:attrNameLst>
                                      </p:cBhvr>
                                      <p:tavLst>
                                        <p:tav tm="0">
                                          <p:val>
                                            <p:strVal val="#ppt_y"/>
                                          </p:val>
                                        </p:tav>
                                        <p:tav tm="100000">
                                          <p:val>
                                            <p:strVal val="#ppt_y"/>
                                          </p:val>
                                        </p:tav>
                                      </p:tavLst>
                                    </p:anim>
                                    <p:animEffect transition="in" filter="wipe(right)" prLst="gradientSize: 0.1">
                                      <p:cBhvr>
                                        <p:cTn id="9" dur="1000"/>
                                        <p:tgtEl>
                                          <p:spTgt spid="111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8" grpId="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7" name="Rectangle 5"/>
          <p:cNvSpPr>
            <a:spLocks noGrp="1" noChangeArrowheads="1"/>
          </p:cNvSpPr>
          <p:nvPr>
            <p:ph type="title"/>
          </p:nvPr>
        </p:nvSpPr>
        <p:spPr/>
        <p:txBody>
          <a:bodyPr/>
          <a:lstStyle/>
          <a:p>
            <a:r>
              <a:rPr lang="he-IL" sz="3200">
                <a:solidFill>
                  <a:srgbClr val="FF5050"/>
                </a:solidFill>
              </a:rPr>
              <a:t>תקשורת בין יחידות </a:t>
            </a:r>
            <a:r>
              <a:rPr lang="en-US" sz="3200">
                <a:solidFill>
                  <a:srgbClr val="FF5050"/>
                </a:solidFill>
              </a:rPr>
              <a:t>MICROCONTROLLER</a:t>
            </a:r>
            <a:endParaRPr lang="en-GB" sz="3200">
              <a:solidFill>
                <a:srgbClr val="FF5050"/>
              </a:solidFill>
            </a:endParaRPr>
          </a:p>
        </p:txBody>
      </p:sp>
      <p:pic>
        <p:nvPicPr>
          <p:cNvPr id="23556" name="Picture 4" descr="תמונה של שתי מערכות pic"/>
          <p:cNvPicPr>
            <a:picLocks noGrp="1" noChangeAspect="1" noChangeArrowheads="1"/>
          </p:cNvPicPr>
          <p:nvPr>
            <p:ph idx="1"/>
          </p:nvPr>
        </p:nvPicPr>
        <p:blipFill>
          <a:blip r:embed="rId2" cstate="print"/>
          <a:stretch>
            <a:fillRect/>
          </a:stretch>
        </p:blipFill>
        <p:spPr>
          <a:xfrm>
            <a:off x="615224" y="1882775"/>
            <a:ext cx="7913551" cy="4572000"/>
          </a:xfrm>
          <a:noFill/>
          <a:ln/>
        </p:spPr>
      </p:pic>
      <p:sp>
        <p:nvSpPr>
          <p:cNvPr id="6" name="מציין מיקום של מספר שקופית 5"/>
          <p:cNvSpPr>
            <a:spLocks noGrp="1"/>
          </p:cNvSpPr>
          <p:nvPr>
            <p:ph type="sldNum" sz="quarter" idx="12"/>
          </p:nvPr>
        </p:nvSpPr>
        <p:spPr/>
        <p:txBody>
          <a:bodyPr/>
          <a:lstStyle/>
          <a:p>
            <a:fld id="{42A34D26-F667-4069-9A27-FF638953744B}" type="slidenum">
              <a:rPr lang="he-IL"/>
              <a:pPr/>
              <a:t>12</a:t>
            </a:fld>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3557"/>
                                        </p:tgtEl>
                                        <p:attrNameLst>
                                          <p:attrName>style.visibility</p:attrName>
                                        </p:attrNameLst>
                                      </p:cBhvr>
                                      <p:to>
                                        <p:strVal val="visible"/>
                                      </p:to>
                                    </p:set>
                                    <p:anim calcmode="lin" valueType="num">
                                      <p:cBhvr>
                                        <p:cTn id="7" dur="1000" fill="hold"/>
                                        <p:tgtEl>
                                          <p:spTgt spid="23557"/>
                                        </p:tgtEl>
                                        <p:attrNameLst>
                                          <p:attrName>ppt_x</p:attrName>
                                        </p:attrNameLst>
                                      </p:cBhvr>
                                      <p:tavLst>
                                        <p:tav tm="0">
                                          <p:val>
                                            <p:strVal val="#ppt_x-.2"/>
                                          </p:val>
                                        </p:tav>
                                        <p:tav tm="100000">
                                          <p:val>
                                            <p:strVal val="#ppt_x"/>
                                          </p:val>
                                        </p:tav>
                                      </p:tavLst>
                                    </p:anim>
                                    <p:anim calcmode="lin" valueType="num">
                                      <p:cBhvr>
                                        <p:cTn id="8" dur="1000" fill="hold"/>
                                        <p:tgtEl>
                                          <p:spTgt spid="23557"/>
                                        </p:tgtEl>
                                        <p:attrNameLst>
                                          <p:attrName>ppt_y</p:attrName>
                                        </p:attrNameLst>
                                      </p:cBhvr>
                                      <p:tavLst>
                                        <p:tav tm="0">
                                          <p:val>
                                            <p:strVal val="#ppt_y"/>
                                          </p:val>
                                        </p:tav>
                                        <p:tav tm="100000">
                                          <p:val>
                                            <p:strVal val="#ppt_y"/>
                                          </p:val>
                                        </p:tav>
                                      </p:tavLst>
                                    </p:anim>
                                    <p:animEffect transition="in" filter="wipe(right)" prLst="gradientSize: 0.1">
                                      <p:cBhvr>
                                        <p:cTn id="9" dur="1000"/>
                                        <p:tgtEl>
                                          <p:spTgt spid="23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7" grpId="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מציין מיקום של מספר שקופית 3"/>
          <p:cNvSpPr>
            <a:spLocks noGrp="1"/>
          </p:cNvSpPr>
          <p:nvPr>
            <p:ph type="sldNum" sz="quarter" idx="12"/>
          </p:nvPr>
        </p:nvSpPr>
        <p:spPr/>
        <p:txBody>
          <a:bodyPr/>
          <a:lstStyle/>
          <a:p>
            <a:fld id="{7DD21064-9587-4F2C-9063-8635F279214C}" type="slidenum">
              <a:rPr lang="he-IL"/>
              <a:pPr/>
              <a:t>13</a:t>
            </a:fld>
            <a:endParaRPr lang="en-US"/>
          </a:p>
        </p:txBody>
      </p:sp>
      <p:sp>
        <p:nvSpPr>
          <p:cNvPr id="36868" name="Rectangle 4"/>
          <p:cNvSpPr>
            <a:spLocks noChangeArrowheads="1"/>
          </p:cNvSpPr>
          <p:nvPr/>
        </p:nvSpPr>
        <p:spPr bwMode="auto">
          <a:xfrm>
            <a:off x="457200" y="292100"/>
            <a:ext cx="8229600" cy="1192213"/>
          </a:xfrm>
          <a:prstGeom prst="rect">
            <a:avLst/>
          </a:prstGeom>
          <a:noFill/>
          <a:ln w="9525">
            <a:noFill/>
            <a:miter lim="800000"/>
            <a:headEnd/>
            <a:tailEnd/>
          </a:ln>
          <a:effectLst/>
        </p:spPr>
        <p:txBody>
          <a:bodyPr anchor="ctr"/>
          <a:lstStyle/>
          <a:p>
            <a:r>
              <a:rPr lang="he-IL" sz="1400" u="sng" dirty="0">
                <a:solidFill>
                  <a:schemeClr val="tx2"/>
                </a:solidFill>
                <a:effectLst>
                  <a:outerShdw blurRad="38100" dist="38100" dir="2700000" algn="tl">
                    <a:srgbClr val="000000"/>
                  </a:outerShdw>
                </a:effectLst>
              </a:rPr>
              <a:t/>
            </a:r>
            <a:br>
              <a:rPr lang="he-IL" sz="1400" u="sng" dirty="0">
                <a:solidFill>
                  <a:schemeClr val="tx2"/>
                </a:solidFill>
                <a:effectLst>
                  <a:outerShdw blurRad="38100" dist="38100" dir="2700000" algn="tl">
                    <a:srgbClr val="000000"/>
                  </a:outerShdw>
                </a:effectLst>
              </a:rPr>
            </a:br>
            <a:r>
              <a:rPr lang="he-IL" sz="1400" u="sng" dirty="0">
                <a:solidFill>
                  <a:schemeClr val="tx2"/>
                </a:solidFill>
                <a:effectLst>
                  <a:outerShdw blurRad="38100" dist="38100" dir="2700000" algn="tl">
                    <a:srgbClr val="000000"/>
                  </a:outerShdw>
                </a:effectLst>
              </a:rPr>
              <a:t/>
            </a:r>
            <a:br>
              <a:rPr lang="he-IL" sz="1400" u="sng" dirty="0">
                <a:solidFill>
                  <a:schemeClr val="tx2"/>
                </a:solidFill>
                <a:effectLst>
                  <a:outerShdw blurRad="38100" dist="38100" dir="2700000" algn="tl">
                    <a:srgbClr val="000000"/>
                  </a:outerShdw>
                </a:effectLst>
              </a:rPr>
            </a:br>
            <a:r>
              <a:rPr lang="he-IL" sz="1400" dirty="0">
                <a:solidFill>
                  <a:schemeClr val="tx2"/>
                </a:solidFill>
                <a:effectLst>
                  <a:outerShdw blurRad="38100" dist="38100" dir="2700000" algn="tl">
                    <a:srgbClr val="000000"/>
                  </a:outerShdw>
                </a:effectLst>
              </a:rPr>
              <a:t/>
            </a:r>
            <a:br>
              <a:rPr lang="he-IL" sz="1400" dirty="0">
                <a:solidFill>
                  <a:schemeClr val="tx2"/>
                </a:solidFill>
                <a:effectLst>
                  <a:outerShdw blurRad="38100" dist="38100" dir="2700000" algn="tl">
                    <a:srgbClr val="000000"/>
                  </a:outerShdw>
                </a:effectLst>
              </a:rPr>
            </a:br>
            <a:r>
              <a:rPr lang="he-IL" sz="1400" dirty="0">
                <a:solidFill>
                  <a:schemeClr val="tx2"/>
                </a:solidFill>
                <a:effectLst>
                  <a:outerShdw blurRad="38100" dist="38100" dir="2700000" algn="tl">
                    <a:srgbClr val="000000"/>
                  </a:outerShdw>
                </a:effectLst>
              </a:rPr>
              <a:t/>
            </a:r>
            <a:br>
              <a:rPr lang="he-IL" sz="1400" dirty="0">
                <a:solidFill>
                  <a:schemeClr val="tx2"/>
                </a:solidFill>
                <a:effectLst>
                  <a:outerShdw blurRad="38100" dist="38100" dir="2700000" algn="tl">
                    <a:srgbClr val="000000"/>
                  </a:outerShdw>
                </a:effectLst>
              </a:rPr>
            </a:br>
            <a:r>
              <a:rPr lang="he-IL" sz="1400" dirty="0">
                <a:solidFill>
                  <a:schemeClr val="tx2"/>
                </a:solidFill>
                <a:effectLst>
                  <a:outerShdw blurRad="38100" dist="38100" dir="2700000" algn="tl">
                    <a:srgbClr val="000000"/>
                  </a:outerShdw>
                </a:effectLst>
              </a:rPr>
              <a:t> </a:t>
            </a:r>
            <a:r>
              <a:rPr lang="en-US" sz="3200" b="1" dirty="0">
                <a:solidFill>
                  <a:srgbClr val="FF5050"/>
                </a:solidFill>
                <a:effectLst>
                  <a:outerShdw blurRad="38100" dist="38100" dir="2700000" algn="tl">
                    <a:srgbClr val="000000"/>
                  </a:outerShdw>
                </a:effectLst>
              </a:rPr>
              <a:t>GSM R.T / Embedded</a:t>
            </a:r>
            <a:r>
              <a:rPr lang="he-IL" sz="4400" dirty="0">
                <a:solidFill>
                  <a:schemeClr val="tx2"/>
                </a:solidFill>
                <a:effectLst>
                  <a:outerShdw blurRad="38100" dist="38100" dir="2700000" algn="tl">
                    <a:srgbClr val="000000"/>
                  </a:outerShdw>
                </a:effectLst>
              </a:rPr>
              <a:t> (</a:t>
            </a:r>
            <a:r>
              <a:rPr lang="he-IL" b="1" u="sng" dirty="0">
                <a:solidFill>
                  <a:srgbClr val="FF5050"/>
                </a:solidFill>
                <a:effectLst>
                  <a:outerShdw blurRad="38100" dist="38100" dir="2700000" algn="tl">
                    <a:srgbClr val="000000"/>
                  </a:outerShdw>
                </a:effectLst>
              </a:rPr>
              <a:t>שליטה ברובוט באמצעות </a:t>
            </a:r>
            <a:r>
              <a:rPr lang="en-US" b="1" u="sng" dirty="0">
                <a:solidFill>
                  <a:srgbClr val="FF5050"/>
                </a:solidFill>
                <a:effectLst>
                  <a:outerShdw blurRad="38100" dist="38100" dir="2700000" algn="tl">
                    <a:srgbClr val="000000"/>
                  </a:outerShdw>
                </a:effectLst>
              </a:rPr>
              <a:t>SMS</a:t>
            </a:r>
            <a:r>
              <a:rPr lang="en-US" sz="4000" dirty="0">
                <a:solidFill>
                  <a:schemeClr val="tx2"/>
                </a:solidFill>
                <a:effectLst>
                  <a:outerShdw blurRad="38100" dist="38100" dir="2700000" algn="tl">
                    <a:srgbClr val="000000"/>
                  </a:outerShdw>
                </a:effectLst>
              </a:rPr>
              <a:t> </a:t>
            </a:r>
            <a:r>
              <a:rPr lang="he-IL" sz="4000" dirty="0">
                <a:solidFill>
                  <a:schemeClr val="tx2"/>
                </a:solidFill>
                <a:effectLst>
                  <a:outerShdw blurRad="38100" dist="38100" dir="2700000" algn="tl">
                    <a:srgbClr val="000000"/>
                  </a:outerShdw>
                </a:effectLst>
              </a:rPr>
              <a:t>)</a:t>
            </a:r>
            <a:br>
              <a:rPr lang="he-IL" sz="4000" dirty="0">
                <a:solidFill>
                  <a:schemeClr val="tx2"/>
                </a:solidFill>
                <a:effectLst>
                  <a:outerShdw blurRad="38100" dist="38100" dir="2700000" algn="tl">
                    <a:srgbClr val="000000"/>
                  </a:outerShdw>
                </a:effectLst>
              </a:rPr>
            </a:br>
            <a:r>
              <a:rPr lang="he-IL" sz="1400" b="1" u="sng" dirty="0">
                <a:solidFill>
                  <a:schemeClr val="tx2"/>
                </a:solidFill>
                <a:effectLst>
                  <a:outerShdw blurRad="38100" dist="38100" dir="2700000" algn="tl">
                    <a:srgbClr val="000000"/>
                  </a:outerShdw>
                </a:effectLst>
              </a:rPr>
              <a:t>מטרת</a:t>
            </a:r>
            <a:r>
              <a:rPr lang="en-US" sz="1400" b="1" u="sng" dirty="0">
                <a:solidFill>
                  <a:schemeClr val="tx2"/>
                </a:solidFill>
                <a:effectLst>
                  <a:outerShdw blurRad="38100" dist="38100" dir="2700000" algn="tl">
                    <a:srgbClr val="000000"/>
                  </a:outerShdw>
                </a:effectLst>
              </a:rPr>
              <a:t> </a:t>
            </a:r>
            <a:r>
              <a:rPr lang="he-IL" sz="1400" b="1" u="sng" dirty="0">
                <a:solidFill>
                  <a:schemeClr val="tx2"/>
                </a:solidFill>
                <a:effectLst>
                  <a:outerShdw blurRad="38100" dist="38100" dir="2700000" algn="tl">
                    <a:srgbClr val="000000"/>
                  </a:outerShdw>
                </a:effectLst>
              </a:rPr>
              <a:t>הפרויקט</a:t>
            </a:r>
            <a:r>
              <a:rPr lang="en-US" sz="1400" b="1" u="sng" dirty="0">
                <a:solidFill>
                  <a:schemeClr val="tx2"/>
                </a:solidFill>
                <a:effectLst>
                  <a:outerShdw blurRad="38100" dist="38100" dir="2700000" algn="tl">
                    <a:srgbClr val="000000"/>
                  </a:outerShdw>
                </a:effectLst>
              </a:rPr>
              <a:t>:</a:t>
            </a:r>
            <a:r>
              <a:rPr lang="he-IL" sz="1400" dirty="0">
                <a:solidFill>
                  <a:schemeClr val="tx2"/>
                </a:solidFill>
                <a:effectLst>
                  <a:outerShdw blurRad="38100" dist="38100" dir="2700000" algn="tl">
                    <a:srgbClr val="000000"/>
                  </a:outerShdw>
                </a:effectLst>
              </a:rPr>
              <a:t/>
            </a:r>
            <a:br>
              <a:rPr lang="he-IL" sz="1400" dirty="0">
                <a:solidFill>
                  <a:schemeClr val="tx2"/>
                </a:solidFill>
                <a:effectLst>
                  <a:outerShdw blurRad="38100" dist="38100" dir="2700000" algn="tl">
                    <a:srgbClr val="000000"/>
                  </a:outerShdw>
                </a:effectLst>
              </a:rPr>
            </a:br>
            <a:r>
              <a:rPr lang="he-IL" sz="1400" dirty="0">
                <a:solidFill>
                  <a:schemeClr val="tx2"/>
                </a:solidFill>
                <a:effectLst>
                  <a:outerShdw blurRad="38100" dist="38100" dir="2700000" algn="tl">
                    <a:srgbClr val="000000"/>
                  </a:outerShdw>
                </a:effectLst>
              </a:rPr>
              <a:t>בניית</a:t>
            </a:r>
            <a:r>
              <a:rPr lang="en-US" sz="1400" dirty="0">
                <a:solidFill>
                  <a:schemeClr val="tx2"/>
                </a:solidFill>
                <a:effectLst>
                  <a:outerShdw blurRad="38100" dist="38100" dir="2700000" algn="tl">
                    <a:srgbClr val="000000"/>
                  </a:outerShdw>
                </a:effectLst>
              </a:rPr>
              <a:t> </a:t>
            </a:r>
            <a:r>
              <a:rPr lang="he-IL" sz="1400" dirty="0">
                <a:solidFill>
                  <a:schemeClr val="tx2"/>
                </a:solidFill>
                <a:effectLst>
                  <a:outerShdw blurRad="38100" dist="38100" dir="2700000" algn="tl">
                    <a:srgbClr val="000000"/>
                  </a:outerShdw>
                </a:effectLst>
              </a:rPr>
              <a:t>פלטפורמה</a:t>
            </a:r>
            <a:r>
              <a:rPr lang="en-US" sz="1400" dirty="0">
                <a:solidFill>
                  <a:schemeClr val="tx2"/>
                </a:solidFill>
                <a:effectLst>
                  <a:outerShdw blurRad="38100" dist="38100" dir="2700000" algn="tl">
                    <a:srgbClr val="000000"/>
                  </a:outerShdw>
                </a:effectLst>
              </a:rPr>
              <a:t> </a:t>
            </a:r>
            <a:r>
              <a:rPr lang="he-IL" sz="1400" dirty="0">
                <a:solidFill>
                  <a:schemeClr val="tx2"/>
                </a:solidFill>
                <a:effectLst>
                  <a:outerShdw blurRad="38100" dist="38100" dir="2700000" algn="tl">
                    <a:srgbClr val="000000"/>
                  </a:outerShdw>
                </a:effectLst>
              </a:rPr>
              <a:t>עצמאית</a:t>
            </a:r>
            <a:r>
              <a:rPr lang="en-US" sz="1400" dirty="0">
                <a:solidFill>
                  <a:schemeClr val="tx2"/>
                </a:solidFill>
                <a:effectLst>
                  <a:outerShdw blurRad="38100" dist="38100" dir="2700000" algn="tl">
                    <a:srgbClr val="000000"/>
                  </a:outerShdw>
                </a:effectLst>
              </a:rPr>
              <a:t> </a:t>
            </a:r>
            <a:r>
              <a:rPr lang="he-IL" sz="1400" dirty="0">
                <a:solidFill>
                  <a:schemeClr val="tx2"/>
                </a:solidFill>
                <a:effectLst>
                  <a:outerShdw blurRad="38100" dist="38100" dir="2700000" algn="tl">
                    <a:srgbClr val="000000"/>
                  </a:outerShdw>
                </a:effectLst>
              </a:rPr>
              <a:t>וניידת</a:t>
            </a:r>
            <a:r>
              <a:rPr lang="en-US" sz="1400" dirty="0">
                <a:solidFill>
                  <a:schemeClr val="tx2"/>
                </a:solidFill>
                <a:effectLst>
                  <a:outerShdw blurRad="38100" dist="38100" dir="2700000" algn="tl">
                    <a:srgbClr val="000000"/>
                  </a:outerShdw>
                </a:effectLst>
              </a:rPr>
              <a:t>, </a:t>
            </a:r>
            <a:r>
              <a:rPr lang="he-IL" sz="1400" dirty="0">
                <a:solidFill>
                  <a:schemeClr val="tx2"/>
                </a:solidFill>
                <a:effectLst>
                  <a:outerShdw blurRad="38100" dist="38100" dir="2700000" algn="tl">
                    <a:srgbClr val="000000"/>
                  </a:outerShdw>
                </a:effectLst>
              </a:rPr>
              <a:t>לביצוע</a:t>
            </a:r>
            <a:r>
              <a:rPr lang="en-US" sz="1400" dirty="0">
                <a:solidFill>
                  <a:schemeClr val="tx2"/>
                </a:solidFill>
                <a:effectLst>
                  <a:outerShdw blurRad="38100" dist="38100" dir="2700000" algn="tl">
                    <a:srgbClr val="000000"/>
                  </a:outerShdw>
                </a:effectLst>
              </a:rPr>
              <a:t> </a:t>
            </a:r>
            <a:r>
              <a:rPr lang="he-IL" sz="1400" dirty="0">
                <a:solidFill>
                  <a:schemeClr val="tx2"/>
                </a:solidFill>
                <a:effectLst>
                  <a:outerShdw blurRad="38100" dist="38100" dir="2700000" algn="tl">
                    <a:srgbClr val="000000"/>
                  </a:outerShdw>
                </a:effectLst>
              </a:rPr>
              <a:t>מדידות</a:t>
            </a:r>
            <a:r>
              <a:rPr lang="en-US" sz="1400" dirty="0">
                <a:solidFill>
                  <a:schemeClr val="tx2"/>
                </a:solidFill>
                <a:effectLst>
                  <a:outerShdw blurRad="38100" dist="38100" dir="2700000" algn="tl">
                    <a:srgbClr val="000000"/>
                  </a:outerShdw>
                </a:effectLst>
              </a:rPr>
              <a:t> </a:t>
            </a:r>
            <a:r>
              <a:rPr lang="he-IL" sz="1400" dirty="0">
                <a:solidFill>
                  <a:schemeClr val="tx2"/>
                </a:solidFill>
                <a:effectLst>
                  <a:outerShdw blurRad="38100" dist="38100" dir="2700000" algn="tl">
                    <a:srgbClr val="000000"/>
                  </a:outerShdw>
                </a:effectLst>
              </a:rPr>
              <a:t>שונות</a:t>
            </a:r>
            <a:r>
              <a:rPr lang="en-US" sz="1400" dirty="0">
                <a:solidFill>
                  <a:schemeClr val="tx2"/>
                </a:solidFill>
                <a:effectLst>
                  <a:outerShdw blurRad="38100" dist="38100" dir="2700000" algn="tl">
                    <a:srgbClr val="000000"/>
                  </a:outerShdw>
                </a:effectLst>
              </a:rPr>
              <a:t>,</a:t>
            </a:r>
            <a:r>
              <a:rPr lang="he-IL" sz="1400" dirty="0">
                <a:solidFill>
                  <a:schemeClr val="tx2"/>
                </a:solidFill>
                <a:effectLst>
                  <a:outerShdw blurRad="38100" dist="38100" dir="2700000" algn="tl">
                    <a:srgbClr val="000000"/>
                  </a:outerShdw>
                </a:effectLst>
              </a:rPr>
              <a:t/>
            </a:r>
            <a:br>
              <a:rPr lang="he-IL" sz="1400" dirty="0">
                <a:solidFill>
                  <a:schemeClr val="tx2"/>
                </a:solidFill>
                <a:effectLst>
                  <a:outerShdw blurRad="38100" dist="38100" dir="2700000" algn="tl">
                    <a:srgbClr val="000000"/>
                  </a:outerShdw>
                </a:effectLst>
              </a:rPr>
            </a:br>
            <a:r>
              <a:rPr lang="he-IL" sz="1400" dirty="0">
                <a:solidFill>
                  <a:schemeClr val="tx2"/>
                </a:solidFill>
                <a:effectLst>
                  <a:outerShdw blurRad="38100" dist="38100" dir="2700000" algn="tl">
                    <a:srgbClr val="000000"/>
                  </a:outerShdw>
                </a:effectLst>
              </a:rPr>
              <a:t>הניתנת</a:t>
            </a:r>
            <a:r>
              <a:rPr lang="en-US" sz="1400" dirty="0">
                <a:solidFill>
                  <a:schemeClr val="tx2"/>
                </a:solidFill>
                <a:effectLst>
                  <a:outerShdw blurRad="38100" dist="38100" dir="2700000" algn="tl">
                    <a:srgbClr val="000000"/>
                  </a:outerShdw>
                </a:effectLst>
              </a:rPr>
              <a:t> </a:t>
            </a:r>
            <a:r>
              <a:rPr lang="he-IL" sz="1400" dirty="0">
                <a:solidFill>
                  <a:schemeClr val="tx2"/>
                </a:solidFill>
                <a:effectLst>
                  <a:outerShdw blurRad="38100" dist="38100" dir="2700000" algn="tl">
                    <a:srgbClr val="000000"/>
                  </a:outerShdw>
                </a:effectLst>
              </a:rPr>
              <a:t>לשליטה</a:t>
            </a:r>
            <a:r>
              <a:rPr lang="en-US" sz="1400" dirty="0">
                <a:solidFill>
                  <a:schemeClr val="tx2"/>
                </a:solidFill>
                <a:effectLst>
                  <a:outerShdw blurRad="38100" dist="38100" dir="2700000" algn="tl">
                    <a:srgbClr val="000000"/>
                  </a:outerShdw>
                </a:effectLst>
              </a:rPr>
              <a:t> </a:t>
            </a:r>
            <a:r>
              <a:rPr lang="he-IL" sz="1400" dirty="0">
                <a:solidFill>
                  <a:schemeClr val="tx2"/>
                </a:solidFill>
                <a:effectLst>
                  <a:outerShdw blurRad="38100" dist="38100" dir="2700000" algn="tl">
                    <a:srgbClr val="000000"/>
                  </a:outerShdw>
                </a:effectLst>
              </a:rPr>
              <a:t>באמצעות</a:t>
            </a:r>
            <a:r>
              <a:rPr lang="en-US" sz="1400" dirty="0">
                <a:solidFill>
                  <a:schemeClr val="tx2"/>
                </a:solidFill>
                <a:effectLst>
                  <a:outerShdw blurRad="38100" dist="38100" dir="2700000" algn="tl">
                    <a:srgbClr val="000000"/>
                  </a:outerShdw>
                </a:effectLst>
              </a:rPr>
              <a:t> SMS.</a:t>
            </a:r>
          </a:p>
        </p:txBody>
      </p:sp>
      <p:graphicFrame>
        <p:nvGraphicFramePr>
          <p:cNvPr id="36869" name="Object 5"/>
          <p:cNvGraphicFramePr>
            <a:graphicFrameLocks noChangeAspect="1"/>
          </p:cNvGraphicFramePr>
          <p:nvPr/>
        </p:nvGraphicFramePr>
        <p:xfrm>
          <a:off x="1335088" y="2174875"/>
          <a:ext cx="2259012" cy="1458913"/>
        </p:xfrm>
        <a:graphic>
          <a:graphicData uri="http://schemas.openxmlformats.org/presentationml/2006/ole">
            <mc:AlternateContent xmlns:mc="http://schemas.openxmlformats.org/markup-compatibility/2006">
              <mc:Choice xmlns:v="urn:schemas-microsoft-com:vml" Requires="v">
                <p:oleObj spid="_x0000_s4116" name="צילום של Photo Editor" r:id="rId3" imgW="3787468" imgH="2446232" progId="">
                  <p:embed/>
                </p:oleObj>
              </mc:Choice>
              <mc:Fallback>
                <p:oleObj name="צילום של Photo Editor" r:id="rId3" imgW="3787468" imgH="2446232"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5088" y="2174875"/>
                        <a:ext cx="2259012" cy="1458913"/>
                      </a:xfrm>
                      <a:prstGeom prst="rect">
                        <a:avLst/>
                      </a:prstGeom>
                      <a:noFill/>
                      <a:extLst>
                        <a:ext uri="{909E8E84-426E-40DD-AFC4-6F175D3DCCD1}">
                          <a14:hiddenFill xmlns:a14="http://schemas.microsoft.com/office/drawing/2010/main">
                            <a:solidFill>
                              <a:srgbClr val="BBE0E3"/>
                            </a:solidFill>
                          </a14:hiddenFill>
                        </a:ext>
                      </a:extLst>
                    </p:spPr>
                  </p:pic>
                </p:oleObj>
              </mc:Fallback>
            </mc:AlternateContent>
          </a:graphicData>
        </a:graphic>
      </p:graphicFrame>
      <p:sp>
        <p:nvSpPr>
          <p:cNvPr id="36870" name="Rectangle 6"/>
          <p:cNvSpPr>
            <a:spLocks noChangeArrowheads="1"/>
          </p:cNvSpPr>
          <p:nvPr/>
        </p:nvSpPr>
        <p:spPr bwMode="auto">
          <a:xfrm>
            <a:off x="4667250" y="1646238"/>
            <a:ext cx="4019550" cy="2106612"/>
          </a:xfrm>
          <a:prstGeom prst="rect">
            <a:avLst/>
          </a:prstGeom>
          <a:noFill/>
          <a:ln w="9525">
            <a:noFill/>
            <a:miter lim="800000"/>
            <a:headEnd/>
            <a:tailEnd/>
          </a:ln>
          <a:effectLst/>
        </p:spPr>
        <p:txBody>
          <a:bodyPr/>
          <a:lstStyle/>
          <a:p>
            <a:pPr marL="342900" indent="-342900">
              <a:spcBef>
                <a:spcPct val="20000"/>
              </a:spcBef>
              <a:buClr>
                <a:schemeClr val="hlink"/>
              </a:buClr>
              <a:buSzPct val="90000"/>
              <a:buFont typeface="Wingdings" pitchFamily="2" charset="2"/>
              <a:buNone/>
            </a:pPr>
            <a:r>
              <a:rPr lang="he-IL" b="1" dirty="0">
                <a:effectLst>
                  <a:outerShdw blurRad="38100" dist="38100" dir="2700000" algn="tl">
                    <a:srgbClr val="000000"/>
                  </a:outerShdw>
                </a:effectLst>
              </a:rPr>
              <a:t>     </a:t>
            </a:r>
          </a:p>
          <a:p>
            <a:pPr marL="342900" indent="-342900">
              <a:spcBef>
                <a:spcPct val="20000"/>
              </a:spcBef>
              <a:buClr>
                <a:schemeClr val="hlink"/>
              </a:buClr>
              <a:buSzPct val="90000"/>
              <a:buFont typeface="Wingdings" pitchFamily="2" charset="2"/>
              <a:buNone/>
            </a:pPr>
            <a:r>
              <a:rPr lang="he-IL" b="1" dirty="0">
                <a:effectLst>
                  <a:outerShdw blurRad="38100" dist="38100" dir="2700000" algn="tl">
                    <a:srgbClr val="000000"/>
                  </a:outerShdw>
                </a:effectLst>
              </a:rPr>
              <a:t> </a:t>
            </a:r>
            <a:r>
              <a:rPr lang="he-IL" sz="1600" b="1" u="sng" dirty="0">
                <a:solidFill>
                  <a:srgbClr val="FF5050"/>
                </a:solidFill>
                <a:effectLst>
                  <a:outerShdw blurRad="38100" dist="38100" dir="2700000" algn="tl">
                    <a:srgbClr val="000000"/>
                  </a:outerShdw>
                </a:effectLst>
              </a:rPr>
              <a:t>יישומים אפשריים:</a:t>
            </a:r>
            <a:endParaRPr lang="he-IL" sz="1600" u="sng" dirty="0">
              <a:solidFill>
                <a:srgbClr val="FF5050"/>
              </a:solidFill>
              <a:effectLst>
                <a:outerShdw blurRad="38100" dist="38100" dir="2700000" algn="tl">
                  <a:srgbClr val="000000"/>
                </a:outerShdw>
              </a:effectLst>
            </a:endParaRPr>
          </a:p>
          <a:p>
            <a:pPr marL="342900" indent="-342900">
              <a:spcBef>
                <a:spcPct val="20000"/>
              </a:spcBef>
              <a:buClr>
                <a:schemeClr val="hlink"/>
              </a:buClr>
              <a:buSzPct val="90000"/>
              <a:buFont typeface="Wingdings" pitchFamily="2" charset="2"/>
              <a:buBlip>
                <a:blip r:embed="rId5"/>
              </a:buBlip>
            </a:pPr>
            <a:r>
              <a:rPr lang="he-IL" sz="1600" dirty="0">
                <a:effectLst>
                  <a:outerShdw blurRad="38100" dist="38100" dir="2700000" algn="tl">
                    <a:srgbClr val="000000"/>
                  </a:outerShdw>
                </a:effectLst>
              </a:rPr>
              <a:t>ב"בתים חכמים", פעולות "שגר ושכח", משימות "מסוכנות":</a:t>
            </a:r>
          </a:p>
          <a:p>
            <a:pPr marL="342900" indent="-342900">
              <a:spcBef>
                <a:spcPct val="20000"/>
              </a:spcBef>
              <a:buClr>
                <a:schemeClr val="hlink"/>
              </a:buClr>
              <a:buSzPct val="90000"/>
              <a:buFont typeface="Wingdings" pitchFamily="2" charset="2"/>
              <a:buBlip>
                <a:blip r:embed="rId5"/>
              </a:buBlip>
            </a:pPr>
            <a:r>
              <a:rPr lang="he-IL" sz="1600" dirty="0">
                <a:effectLst>
                  <a:outerShdw blurRad="38100" dist="38100" dir="2700000" algn="tl">
                    <a:srgbClr val="000000"/>
                  </a:outerShdw>
                </a:effectLst>
              </a:rPr>
              <a:t>ניקוי בריכה / כיסוח דשא אוטומטי ע"י רובוט.</a:t>
            </a:r>
          </a:p>
          <a:p>
            <a:pPr marL="342900" indent="-342900">
              <a:spcBef>
                <a:spcPct val="20000"/>
              </a:spcBef>
              <a:buClr>
                <a:schemeClr val="hlink"/>
              </a:buClr>
              <a:buSzPct val="90000"/>
              <a:buFont typeface="Wingdings" pitchFamily="2" charset="2"/>
              <a:buBlip>
                <a:blip r:embed="rId5"/>
              </a:buBlip>
            </a:pPr>
            <a:r>
              <a:rPr lang="he-IL" sz="1600" dirty="0">
                <a:effectLst>
                  <a:outerShdw blurRad="38100" dist="38100" dir="2700000" algn="tl">
                    <a:srgbClr val="000000"/>
                  </a:outerShdw>
                </a:effectLst>
              </a:rPr>
              <a:t>רובוט לסילוק פצצות / לסקירת שטח מסוכן.</a:t>
            </a:r>
            <a:endParaRPr lang="en-US" sz="1600" dirty="0">
              <a:effectLst>
                <a:outerShdw blurRad="38100" dist="38100" dir="2700000" algn="tl">
                  <a:srgbClr val="000000"/>
                </a:outerShdw>
              </a:effectLst>
            </a:endParaRPr>
          </a:p>
          <a:p>
            <a:pPr marL="342900" indent="-342900">
              <a:spcBef>
                <a:spcPct val="20000"/>
              </a:spcBef>
              <a:buClr>
                <a:schemeClr val="hlink"/>
              </a:buClr>
              <a:buSzPct val="90000"/>
              <a:buFont typeface="Wingdings" pitchFamily="2" charset="2"/>
              <a:buBlip>
                <a:blip r:embed="rId5"/>
              </a:buBlip>
            </a:pPr>
            <a:endParaRPr lang="en-US" sz="1600" dirty="0">
              <a:effectLst>
                <a:outerShdw blurRad="38100" dist="38100" dir="2700000" algn="tl">
                  <a:srgbClr val="000000"/>
                </a:outerShdw>
              </a:effectLst>
            </a:endParaRPr>
          </a:p>
        </p:txBody>
      </p:sp>
      <p:sp>
        <p:nvSpPr>
          <p:cNvPr id="36871" name="Rectangle 7"/>
          <p:cNvSpPr>
            <a:spLocks noChangeArrowheads="1"/>
          </p:cNvSpPr>
          <p:nvPr/>
        </p:nvSpPr>
        <p:spPr bwMode="auto">
          <a:xfrm>
            <a:off x="444500" y="4670425"/>
            <a:ext cx="4013200" cy="1890713"/>
          </a:xfrm>
          <a:prstGeom prst="rect">
            <a:avLst/>
          </a:prstGeom>
          <a:noFill/>
          <a:ln w="9525">
            <a:noFill/>
            <a:miter lim="800000"/>
            <a:headEnd/>
            <a:tailEnd/>
          </a:ln>
          <a:effectLst/>
        </p:spPr>
        <p:txBody>
          <a:bodyPr/>
          <a:lstStyle/>
          <a:p>
            <a:pPr marL="342900" indent="-342900">
              <a:spcBef>
                <a:spcPct val="20000"/>
              </a:spcBef>
              <a:buClr>
                <a:schemeClr val="hlink"/>
              </a:buClr>
              <a:buSzPct val="90000"/>
              <a:buFont typeface="Wingdings" pitchFamily="2" charset="2"/>
              <a:buBlip>
                <a:blip r:embed="rId5"/>
              </a:buBlip>
            </a:pPr>
            <a:endParaRPr lang="he-IL" sz="1200">
              <a:effectLst>
                <a:outerShdw blurRad="38100" dist="38100" dir="2700000" algn="tl">
                  <a:srgbClr val="000000"/>
                </a:outerShdw>
              </a:effectLst>
            </a:endParaRPr>
          </a:p>
          <a:p>
            <a:pPr marL="342900" indent="-342900">
              <a:spcBef>
                <a:spcPct val="20000"/>
              </a:spcBef>
              <a:buClr>
                <a:schemeClr val="hlink"/>
              </a:buClr>
              <a:buSzPct val="90000"/>
              <a:buFont typeface="Wingdings" pitchFamily="2" charset="2"/>
              <a:buBlip>
                <a:blip r:embed="rId5"/>
              </a:buBlip>
            </a:pPr>
            <a:endParaRPr lang="he-IL" sz="1600" b="1" u="sng">
              <a:effectLst>
                <a:outerShdw blurRad="38100" dist="38100" dir="2700000" algn="tl">
                  <a:srgbClr val="000000"/>
                </a:outerShdw>
              </a:effectLst>
            </a:endParaRPr>
          </a:p>
          <a:p>
            <a:pPr marL="342900" indent="-342900">
              <a:spcBef>
                <a:spcPct val="20000"/>
              </a:spcBef>
              <a:buClr>
                <a:schemeClr val="hlink"/>
              </a:buClr>
              <a:buSzPct val="90000"/>
              <a:buFont typeface="Wingdings" pitchFamily="2" charset="2"/>
              <a:buBlip>
                <a:blip r:embed="rId5"/>
              </a:buBlip>
            </a:pPr>
            <a:r>
              <a:rPr lang="he-IL" sz="1600" b="1">
                <a:effectLst>
                  <a:outerShdw blurRad="38100" dist="38100" dir="2700000" algn="tl">
                    <a:srgbClr val="000000"/>
                  </a:outerShdw>
                </a:effectLst>
              </a:rPr>
              <a:t>    </a:t>
            </a:r>
            <a:r>
              <a:rPr lang="he-IL" sz="1600" b="1" u="sng">
                <a:solidFill>
                  <a:srgbClr val="FF5050"/>
                </a:solidFill>
                <a:effectLst>
                  <a:outerShdw blurRad="38100" dist="38100" dir="2700000" algn="tl">
                    <a:srgbClr val="000000"/>
                  </a:outerShdw>
                </a:effectLst>
              </a:rPr>
              <a:t>יחודיות הפרויקט </a:t>
            </a:r>
            <a:r>
              <a:rPr lang="en-US" sz="1600" b="1" u="sng">
                <a:solidFill>
                  <a:srgbClr val="FF5050"/>
                </a:solidFill>
                <a:effectLst>
                  <a:outerShdw blurRad="38100" dist="38100" dir="2700000" algn="tl">
                    <a:srgbClr val="000000"/>
                  </a:outerShdw>
                </a:effectLst>
              </a:rPr>
              <a:t>:</a:t>
            </a:r>
            <a:endParaRPr lang="he-IL" sz="1600" u="sng">
              <a:solidFill>
                <a:srgbClr val="FF5050"/>
              </a:solidFill>
              <a:effectLst>
                <a:outerShdw blurRad="38100" dist="38100" dir="2700000" algn="tl">
                  <a:srgbClr val="000000"/>
                </a:outerShdw>
              </a:effectLst>
            </a:endParaRPr>
          </a:p>
          <a:p>
            <a:pPr marL="342900" indent="-342900">
              <a:spcBef>
                <a:spcPct val="20000"/>
              </a:spcBef>
              <a:buClr>
                <a:schemeClr val="hlink"/>
              </a:buClr>
              <a:buSzPct val="90000"/>
              <a:buFont typeface="Wingdings" pitchFamily="2" charset="2"/>
              <a:buBlip>
                <a:blip r:embed="rId5"/>
              </a:buBlip>
            </a:pPr>
            <a:r>
              <a:rPr lang="he-IL" sz="1600">
                <a:effectLst>
                  <a:outerShdw blurRad="38100" dist="38100" dir="2700000" algn="tl">
                    <a:srgbClr val="000000"/>
                  </a:outerShdw>
                </a:effectLst>
              </a:rPr>
              <a:t>אינטגרציה בין 2 המודולים לקבלת אפליקציה </a:t>
            </a:r>
            <a:r>
              <a:rPr lang="he-IL" sz="1600" u="sng">
                <a:effectLst>
                  <a:outerShdw blurRad="38100" dist="38100" dir="2700000" algn="tl">
                    <a:srgbClr val="000000"/>
                  </a:outerShdw>
                </a:effectLst>
              </a:rPr>
              <a:t>עצמאית וניידת</a:t>
            </a:r>
            <a:r>
              <a:rPr lang="he-IL" sz="1600">
                <a:effectLst>
                  <a:outerShdw blurRad="38100" dist="38100" dir="2700000" algn="tl">
                    <a:srgbClr val="000000"/>
                  </a:outerShdw>
                </a:effectLst>
              </a:rPr>
              <a:t>.</a:t>
            </a:r>
          </a:p>
          <a:p>
            <a:pPr marL="342900" indent="-342900">
              <a:spcBef>
                <a:spcPct val="20000"/>
              </a:spcBef>
              <a:buClr>
                <a:schemeClr val="hlink"/>
              </a:buClr>
              <a:buSzPct val="90000"/>
              <a:buFont typeface="Wingdings" pitchFamily="2" charset="2"/>
              <a:buBlip>
                <a:blip r:embed="rId5"/>
              </a:buBlip>
            </a:pPr>
            <a:r>
              <a:rPr lang="he-IL" sz="1600">
                <a:effectLst>
                  <a:outerShdw blurRad="38100" dist="38100" dir="2700000" algn="tl">
                    <a:srgbClr val="000000"/>
                  </a:outerShdw>
                </a:effectLst>
              </a:rPr>
              <a:t>שימוש בתשתית הסלולארית </a:t>
            </a:r>
            <a:r>
              <a:rPr lang="he-IL" sz="1600" u="sng">
                <a:effectLst>
                  <a:outerShdw blurRad="38100" dist="38100" dir="2700000" algn="tl">
                    <a:srgbClr val="000000"/>
                  </a:outerShdw>
                </a:effectLst>
              </a:rPr>
              <a:t>הקיימת</a:t>
            </a:r>
            <a:r>
              <a:rPr lang="he-IL" sz="1600">
                <a:effectLst>
                  <a:outerShdw blurRad="38100" dist="38100" dir="2700000" algn="tl">
                    <a:srgbClr val="000000"/>
                  </a:outerShdw>
                </a:effectLst>
              </a:rPr>
              <a:t> (זול, זמין).</a:t>
            </a:r>
          </a:p>
          <a:p>
            <a:pPr marL="342900" indent="-342900">
              <a:spcBef>
                <a:spcPct val="20000"/>
              </a:spcBef>
              <a:buClr>
                <a:schemeClr val="hlink"/>
              </a:buClr>
              <a:buSzPct val="90000"/>
              <a:buFont typeface="Wingdings" pitchFamily="2" charset="2"/>
              <a:buBlip>
                <a:blip r:embed="rId5"/>
              </a:buBlip>
            </a:pPr>
            <a:r>
              <a:rPr lang="he-IL" sz="1600">
                <a:effectLst>
                  <a:outerShdw blurRad="38100" dist="38100" dir="2700000" algn="tl">
                    <a:srgbClr val="000000"/>
                  </a:outerShdw>
                </a:effectLst>
              </a:rPr>
              <a:t> מאפשר שליטה ממרחק</a:t>
            </a:r>
            <a:endParaRPr lang="en-US" sz="1600">
              <a:effectLst>
                <a:outerShdw blurRad="38100" dist="38100" dir="2700000" algn="tl">
                  <a:srgbClr val="000000"/>
                </a:outerShdw>
              </a:effectLst>
            </a:endParaRPr>
          </a:p>
        </p:txBody>
      </p:sp>
      <p:pic>
        <p:nvPicPr>
          <p:cNvPr id="36872" name="Picture 8" descr="cell"/>
          <p:cNvPicPr>
            <a:picLocks noChangeAspect="1" noChangeArrowheads="1"/>
          </p:cNvPicPr>
          <p:nvPr/>
        </p:nvPicPr>
        <p:blipFill>
          <a:blip r:embed="rId6" cstate="print"/>
          <a:srcRect/>
          <a:stretch>
            <a:fillRect/>
          </a:stretch>
        </p:blipFill>
        <p:spPr bwMode="auto">
          <a:xfrm>
            <a:off x="347663" y="4294188"/>
            <a:ext cx="841375" cy="633412"/>
          </a:xfrm>
          <a:prstGeom prst="rect">
            <a:avLst/>
          </a:prstGeom>
          <a:noFill/>
          <a:ln w="9525">
            <a:noFill/>
            <a:miter lim="800000"/>
            <a:headEnd/>
            <a:tailEnd/>
          </a:ln>
        </p:spPr>
      </p:pic>
      <p:pic>
        <p:nvPicPr>
          <p:cNvPr id="36873" name="Picture 9" descr="http://www.sonyericsson.com/images/spgc/CWS31_11095high_1500_0_4002.gif"/>
          <p:cNvPicPr>
            <a:picLocks noChangeAspect="1" noChangeArrowheads="1"/>
          </p:cNvPicPr>
          <p:nvPr/>
        </p:nvPicPr>
        <p:blipFill>
          <a:blip r:embed="rId7" r:link="rId8" cstate="print"/>
          <a:srcRect/>
          <a:stretch>
            <a:fillRect/>
          </a:stretch>
        </p:blipFill>
        <p:spPr bwMode="auto">
          <a:xfrm>
            <a:off x="1211263" y="3752850"/>
            <a:ext cx="1203325" cy="484188"/>
          </a:xfrm>
          <a:prstGeom prst="rect">
            <a:avLst/>
          </a:prstGeom>
          <a:noFill/>
          <a:ln w="9525">
            <a:noFill/>
            <a:miter lim="800000"/>
            <a:headEnd/>
            <a:tailEnd/>
          </a:ln>
        </p:spPr>
      </p:pic>
      <p:graphicFrame>
        <p:nvGraphicFramePr>
          <p:cNvPr id="36874" name="Object 10"/>
          <p:cNvGraphicFramePr>
            <a:graphicFrameLocks noChangeAspect="1"/>
          </p:cNvGraphicFramePr>
          <p:nvPr/>
        </p:nvGraphicFramePr>
        <p:xfrm>
          <a:off x="3924300" y="4618038"/>
          <a:ext cx="792163" cy="611187"/>
        </p:xfrm>
        <a:graphic>
          <a:graphicData uri="http://schemas.openxmlformats.org/presentationml/2006/ole">
            <mc:AlternateContent xmlns:mc="http://schemas.openxmlformats.org/markup-compatibility/2006">
              <mc:Choice xmlns:v="urn:schemas-microsoft-com:vml" Requires="v">
                <p:oleObj spid="_x0000_s4117" name="צילום של Photo Editor" r:id="rId9" imgW="2163810" imgH="2796190" progId="">
                  <p:embed/>
                </p:oleObj>
              </mc:Choice>
              <mc:Fallback>
                <p:oleObj name="צילום של Photo Editor" r:id="rId9" imgW="2163810" imgH="2796190" progId="">
                  <p:embed/>
                  <p:pic>
                    <p:nvPicPr>
                      <p:cNvPr id="0"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4300" y="4618038"/>
                        <a:ext cx="792163" cy="611187"/>
                      </a:xfrm>
                      <a:prstGeom prst="rect">
                        <a:avLst/>
                      </a:prstGeom>
                      <a:noFill/>
                      <a:extLst>
                        <a:ext uri="{909E8E84-426E-40DD-AFC4-6F175D3DCCD1}">
                          <a14:hiddenFill xmlns:a14="http://schemas.microsoft.com/office/drawing/2010/main">
                            <a:solidFill>
                              <a:srgbClr val="BBE0E3"/>
                            </a:solidFill>
                          </a14:hiddenFill>
                        </a:ext>
                      </a:extLst>
                    </p:spPr>
                  </p:pic>
                </p:oleObj>
              </mc:Fallback>
            </mc:AlternateContent>
          </a:graphicData>
        </a:graphic>
      </p:graphicFrame>
      <p:graphicFrame>
        <p:nvGraphicFramePr>
          <p:cNvPr id="36875" name="Object 11"/>
          <p:cNvGraphicFramePr>
            <a:graphicFrameLocks noChangeAspect="1"/>
          </p:cNvGraphicFramePr>
          <p:nvPr/>
        </p:nvGraphicFramePr>
        <p:xfrm>
          <a:off x="3227388" y="3752850"/>
          <a:ext cx="857250" cy="517525"/>
        </p:xfrm>
        <a:graphic>
          <a:graphicData uri="http://schemas.openxmlformats.org/presentationml/2006/ole">
            <mc:AlternateContent xmlns:mc="http://schemas.openxmlformats.org/markup-compatibility/2006">
              <mc:Choice xmlns:v="urn:schemas-microsoft-com:vml" Requires="v">
                <p:oleObj spid="_x0000_s4118" name="צילום של Photo Editor" r:id="rId11" imgW="700952" imgH="762066" progId="">
                  <p:embed/>
                </p:oleObj>
              </mc:Choice>
              <mc:Fallback>
                <p:oleObj name="צילום של Photo Editor" r:id="rId11" imgW="700952" imgH="762066" progId="">
                  <p:embed/>
                  <p:pic>
                    <p:nvPicPr>
                      <p:cNvPr id="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27388" y="3752850"/>
                        <a:ext cx="857250" cy="517525"/>
                      </a:xfrm>
                      <a:prstGeom prst="rect">
                        <a:avLst/>
                      </a:prstGeom>
                      <a:noFill/>
                      <a:extLst>
                        <a:ext uri="{909E8E84-426E-40DD-AFC4-6F175D3DCCD1}">
                          <a14:hiddenFill xmlns:a14="http://schemas.microsoft.com/office/drawing/2010/main">
                            <a:solidFill>
                              <a:srgbClr val="BBE0E3"/>
                            </a:solidFill>
                          </a14:hiddenFill>
                        </a:ext>
                      </a:extLst>
                    </p:spPr>
                  </p:pic>
                </p:oleObj>
              </mc:Fallback>
            </mc:AlternateContent>
          </a:graphicData>
        </a:graphic>
      </p:graphicFrame>
      <p:sp>
        <p:nvSpPr>
          <p:cNvPr id="36876" name="Line 12"/>
          <p:cNvSpPr>
            <a:spLocks noChangeShapeType="1"/>
          </p:cNvSpPr>
          <p:nvPr/>
        </p:nvSpPr>
        <p:spPr bwMode="auto">
          <a:xfrm flipV="1">
            <a:off x="1308100" y="4294188"/>
            <a:ext cx="481013" cy="269875"/>
          </a:xfrm>
          <a:prstGeom prst="line">
            <a:avLst/>
          </a:prstGeom>
          <a:noFill/>
          <a:ln w="9525">
            <a:solidFill>
              <a:schemeClr val="tx1"/>
            </a:solidFill>
            <a:round/>
            <a:headEnd type="triangle" w="med" len="med"/>
            <a:tailEnd type="triangle" w="med" len="med"/>
          </a:ln>
          <a:effectLst/>
        </p:spPr>
        <p:txBody>
          <a:bodyPr/>
          <a:lstStyle/>
          <a:p>
            <a:endParaRPr lang="he-IL"/>
          </a:p>
        </p:txBody>
      </p:sp>
      <p:sp>
        <p:nvSpPr>
          <p:cNvPr id="36877" name="Line 13"/>
          <p:cNvSpPr>
            <a:spLocks noChangeShapeType="1"/>
          </p:cNvSpPr>
          <p:nvPr/>
        </p:nvSpPr>
        <p:spPr bwMode="auto">
          <a:xfrm>
            <a:off x="2554288" y="4076700"/>
            <a:ext cx="577850" cy="0"/>
          </a:xfrm>
          <a:prstGeom prst="line">
            <a:avLst/>
          </a:prstGeom>
          <a:noFill/>
          <a:ln w="9525">
            <a:solidFill>
              <a:schemeClr val="tx1"/>
            </a:solidFill>
            <a:round/>
            <a:headEnd type="triangle" w="med" len="med"/>
            <a:tailEnd type="triangle" w="med" len="med"/>
          </a:ln>
          <a:effectLst/>
        </p:spPr>
        <p:txBody>
          <a:bodyPr/>
          <a:lstStyle/>
          <a:p>
            <a:endParaRPr lang="he-IL"/>
          </a:p>
        </p:txBody>
      </p:sp>
      <p:sp>
        <p:nvSpPr>
          <p:cNvPr id="36878" name="Line 14"/>
          <p:cNvSpPr>
            <a:spLocks noChangeShapeType="1"/>
          </p:cNvSpPr>
          <p:nvPr/>
        </p:nvSpPr>
        <p:spPr bwMode="auto">
          <a:xfrm>
            <a:off x="3803650" y="4346575"/>
            <a:ext cx="287338" cy="271463"/>
          </a:xfrm>
          <a:prstGeom prst="line">
            <a:avLst/>
          </a:prstGeom>
          <a:noFill/>
          <a:ln w="9525">
            <a:solidFill>
              <a:schemeClr val="tx1"/>
            </a:solidFill>
            <a:round/>
            <a:headEnd type="triangle" w="med" len="med"/>
            <a:tailEnd type="triangle" w="med" len="med"/>
          </a:ln>
          <a:effectLst/>
        </p:spPr>
        <p:txBody>
          <a:bodyPr/>
          <a:lstStyle/>
          <a:p>
            <a:endParaRPr lang="he-IL"/>
          </a:p>
        </p:txBody>
      </p:sp>
      <p:sp>
        <p:nvSpPr>
          <p:cNvPr id="36879" name="Text Box 15"/>
          <p:cNvSpPr txBox="1">
            <a:spLocks noChangeArrowheads="1"/>
          </p:cNvSpPr>
          <p:nvPr/>
        </p:nvSpPr>
        <p:spPr bwMode="auto">
          <a:xfrm>
            <a:off x="3995738" y="4508500"/>
            <a:ext cx="962025" cy="336550"/>
          </a:xfrm>
          <a:prstGeom prst="rect">
            <a:avLst/>
          </a:prstGeom>
          <a:noFill/>
          <a:ln w="9525">
            <a:noFill/>
            <a:miter lim="800000"/>
            <a:headEnd/>
            <a:tailEnd/>
          </a:ln>
          <a:effectLst/>
        </p:spPr>
        <p:txBody>
          <a:bodyPr>
            <a:spAutoFit/>
          </a:bodyPr>
          <a:lstStyle/>
          <a:p>
            <a:pPr>
              <a:spcBef>
                <a:spcPct val="50000"/>
              </a:spcBef>
            </a:pPr>
            <a:r>
              <a:rPr lang="en-US" sz="1600">
                <a:latin typeface="Tahoma" pitchFamily="34" charset="0"/>
              </a:rPr>
              <a:t>RCX</a:t>
            </a:r>
          </a:p>
        </p:txBody>
      </p:sp>
      <p:sp>
        <p:nvSpPr>
          <p:cNvPr id="36880" name="Text Box 16"/>
          <p:cNvSpPr txBox="1">
            <a:spLocks noChangeArrowheads="1"/>
          </p:cNvSpPr>
          <p:nvPr/>
        </p:nvSpPr>
        <p:spPr bwMode="auto">
          <a:xfrm>
            <a:off x="3898900" y="3808413"/>
            <a:ext cx="673100" cy="366712"/>
          </a:xfrm>
          <a:prstGeom prst="rect">
            <a:avLst/>
          </a:prstGeom>
          <a:noFill/>
          <a:ln w="9525">
            <a:noFill/>
            <a:miter lim="800000"/>
            <a:headEnd/>
            <a:tailEnd/>
          </a:ln>
          <a:effectLst/>
        </p:spPr>
        <p:txBody>
          <a:bodyPr>
            <a:spAutoFit/>
          </a:bodyPr>
          <a:lstStyle/>
          <a:p>
            <a:pPr>
              <a:spcBef>
                <a:spcPct val="50000"/>
              </a:spcBef>
            </a:pPr>
            <a:r>
              <a:rPr lang="en-US">
                <a:latin typeface="Tahoma" pitchFamily="34" charset="0"/>
              </a:rPr>
              <a:t>RF</a:t>
            </a:r>
          </a:p>
        </p:txBody>
      </p:sp>
      <p:sp>
        <p:nvSpPr>
          <p:cNvPr id="36881" name="Text Box 17"/>
          <p:cNvSpPr txBox="1">
            <a:spLocks noChangeArrowheads="1"/>
          </p:cNvSpPr>
          <p:nvPr/>
        </p:nvSpPr>
        <p:spPr bwMode="auto">
          <a:xfrm>
            <a:off x="1020763" y="3644900"/>
            <a:ext cx="1631950" cy="779463"/>
          </a:xfrm>
          <a:prstGeom prst="rect">
            <a:avLst/>
          </a:prstGeom>
          <a:noFill/>
          <a:ln w="9525">
            <a:noFill/>
            <a:miter lim="800000"/>
            <a:headEnd/>
            <a:tailEnd/>
          </a:ln>
          <a:effectLst/>
        </p:spPr>
        <p:txBody>
          <a:bodyPr>
            <a:spAutoFit/>
          </a:bodyPr>
          <a:lstStyle/>
          <a:p>
            <a:pPr>
              <a:spcBef>
                <a:spcPct val="50000"/>
              </a:spcBef>
            </a:pPr>
            <a:r>
              <a:rPr lang="en-US">
                <a:latin typeface="Tahoma" pitchFamily="34" charset="0"/>
              </a:rPr>
              <a:t>Modem</a:t>
            </a:r>
          </a:p>
          <a:p>
            <a:pPr>
              <a:spcBef>
                <a:spcPct val="50000"/>
              </a:spcBef>
            </a:pPr>
            <a:r>
              <a:rPr lang="en-US">
                <a:latin typeface="Tahoma" pitchFamily="34" charset="0"/>
              </a:rPr>
              <a:t>GSM</a:t>
            </a:r>
          </a:p>
        </p:txBody>
      </p:sp>
      <p:sp>
        <p:nvSpPr>
          <p:cNvPr id="36882" name="Text Box 18"/>
          <p:cNvSpPr txBox="1">
            <a:spLocks noChangeArrowheads="1"/>
          </p:cNvSpPr>
          <p:nvPr/>
        </p:nvSpPr>
        <p:spPr bwMode="auto">
          <a:xfrm>
            <a:off x="347663" y="4022725"/>
            <a:ext cx="863600" cy="366713"/>
          </a:xfrm>
          <a:prstGeom prst="rect">
            <a:avLst/>
          </a:prstGeom>
          <a:noFill/>
          <a:ln w="9525">
            <a:noFill/>
            <a:miter lim="800000"/>
            <a:headEnd/>
            <a:tailEnd/>
          </a:ln>
          <a:effectLst/>
        </p:spPr>
        <p:txBody>
          <a:bodyPr>
            <a:spAutoFit/>
          </a:bodyPr>
          <a:lstStyle/>
          <a:p>
            <a:pPr>
              <a:spcBef>
                <a:spcPct val="50000"/>
              </a:spcBef>
            </a:pPr>
            <a:r>
              <a:rPr lang="en-US">
                <a:latin typeface="Tahoma" pitchFamily="34" charset="0"/>
              </a:rPr>
              <a:t>SMS</a:t>
            </a:r>
          </a:p>
        </p:txBody>
      </p:sp>
      <p:sp>
        <p:nvSpPr>
          <p:cNvPr id="36883" name="Text Box 19"/>
          <p:cNvSpPr txBox="1">
            <a:spLocks noChangeArrowheads="1"/>
          </p:cNvSpPr>
          <p:nvPr/>
        </p:nvSpPr>
        <p:spPr bwMode="auto">
          <a:xfrm>
            <a:off x="5148263" y="4887913"/>
            <a:ext cx="3648075" cy="366712"/>
          </a:xfrm>
          <a:prstGeom prst="rect">
            <a:avLst/>
          </a:prstGeom>
          <a:noFill/>
          <a:ln w="9525">
            <a:noFill/>
            <a:miter lim="800000"/>
            <a:headEnd/>
            <a:tailEnd/>
          </a:ln>
          <a:effectLst/>
        </p:spPr>
        <p:txBody>
          <a:bodyPr>
            <a:spAutoFit/>
          </a:bodyPr>
          <a:lstStyle/>
          <a:p>
            <a:pPr>
              <a:spcBef>
                <a:spcPct val="50000"/>
              </a:spcBef>
            </a:pPr>
            <a:endParaRPr lang="en-US">
              <a:latin typeface="Tahoma" pitchFamily="34" charset="0"/>
            </a:endParaRPr>
          </a:p>
        </p:txBody>
      </p:sp>
      <p:sp>
        <p:nvSpPr>
          <p:cNvPr id="36884" name="Text Box 20"/>
          <p:cNvSpPr txBox="1">
            <a:spLocks noChangeArrowheads="1"/>
          </p:cNvSpPr>
          <p:nvPr/>
        </p:nvSpPr>
        <p:spPr bwMode="auto">
          <a:xfrm>
            <a:off x="4716463" y="3644900"/>
            <a:ext cx="4427537" cy="3754438"/>
          </a:xfrm>
          <a:prstGeom prst="rect">
            <a:avLst/>
          </a:prstGeom>
          <a:noFill/>
          <a:ln w="9525">
            <a:noFill/>
            <a:miter lim="800000"/>
            <a:headEnd/>
            <a:tailEnd/>
          </a:ln>
          <a:effectLst/>
        </p:spPr>
        <p:txBody>
          <a:bodyPr>
            <a:spAutoFit/>
          </a:bodyPr>
          <a:lstStyle/>
          <a:p>
            <a:r>
              <a:rPr lang="he-IL" b="1" u="sng" dirty="0">
                <a:solidFill>
                  <a:srgbClr val="FF5050"/>
                </a:solidFill>
              </a:rPr>
              <a:t>ערכת </a:t>
            </a:r>
            <a:r>
              <a:rPr lang="en-US" b="1" u="sng" dirty="0">
                <a:solidFill>
                  <a:srgbClr val="FF5050"/>
                </a:solidFill>
              </a:rPr>
              <a:t>Lego </a:t>
            </a:r>
            <a:r>
              <a:rPr lang="en-US" b="1" u="sng" dirty="0" err="1">
                <a:solidFill>
                  <a:srgbClr val="FF5050"/>
                </a:solidFill>
              </a:rPr>
              <a:t>Mindstorms</a:t>
            </a:r>
            <a:r>
              <a:rPr lang="en-US" b="1" u="sng" dirty="0">
                <a:solidFill>
                  <a:srgbClr val="FF5050"/>
                </a:solidFill>
              </a:rPr>
              <a:t>™</a:t>
            </a:r>
            <a:r>
              <a:rPr lang="he-IL" b="1" u="sng" dirty="0">
                <a:solidFill>
                  <a:srgbClr val="FF5050"/>
                </a:solidFill>
              </a:rPr>
              <a:t>:</a:t>
            </a:r>
          </a:p>
          <a:p>
            <a:r>
              <a:rPr lang="he-IL" dirty="0">
                <a:latin typeface="Tahoma" pitchFamily="34" charset="0"/>
              </a:rPr>
              <a:t> </a:t>
            </a:r>
            <a:r>
              <a:rPr lang="he-IL" sz="1600" dirty="0"/>
              <a:t>הערכה</a:t>
            </a:r>
            <a:r>
              <a:rPr lang="en-US" sz="1600" dirty="0"/>
              <a:t> </a:t>
            </a:r>
            <a:r>
              <a:rPr lang="he-IL" sz="1600" dirty="0"/>
              <a:t> מאפשרת לבנות רובוטים בזמן קצר ובמחיר סביר.</a:t>
            </a:r>
          </a:p>
          <a:p>
            <a:r>
              <a:rPr lang="he-IL" sz="1600" dirty="0"/>
              <a:t> מכילה חלקי לגו שונים וכן בקר, </a:t>
            </a:r>
            <a:r>
              <a:rPr lang="en-US" sz="1600" dirty="0"/>
              <a:t>RCX</a:t>
            </a:r>
            <a:r>
              <a:rPr lang="he-IL" sz="1600" dirty="0"/>
              <a:t>.</a:t>
            </a:r>
          </a:p>
          <a:p>
            <a:r>
              <a:rPr lang="he-IL" sz="1600" dirty="0"/>
              <a:t> הבקר מכיל חיישנים שונים ומנועים.</a:t>
            </a:r>
          </a:p>
          <a:p>
            <a:r>
              <a:rPr lang="he-IL" sz="1600" dirty="0"/>
              <a:t> הבקר ניתן לתכנות בשפה עילית, </a:t>
            </a:r>
            <a:r>
              <a:rPr lang="en-US" sz="1600" dirty="0"/>
              <a:t>NQC</a:t>
            </a:r>
            <a:r>
              <a:rPr lang="he-IL" sz="1600" dirty="0"/>
              <a:t> </a:t>
            </a:r>
            <a:r>
              <a:rPr lang="en-US" sz="1600" dirty="0"/>
              <a:t>(‘Not Quiet C’)</a:t>
            </a:r>
            <a:r>
              <a:rPr lang="he-IL" sz="1600" dirty="0"/>
              <a:t>.</a:t>
            </a:r>
          </a:p>
          <a:p>
            <a:endParaRPr lang="he-IL" sz="1600" b="1" u="sng" dirty="0"/>
          </a:p>
          <a:p>
            <a:r>
              <a:rPr lang="he-IL" b="1" u="sng" dirty="0">
                <a:solidFill>
                  <a:srgbClr val="FF5050"/>
                </a:solidFill>
              </a:rPr>
              <a:t>מודם סלולארי </a:t>
            </a:r>
            <a:r>
              <a:rPr lang="en-US" b="1" u="sng" dirty="0">
                <a:solidFill>
                  <a:srgbClr val="FF5050"/>
                </a:solidFill>
              </a:rPr>
              <a:t>Sony-Ericsson GR47</a:t>
            </a:r>
            <a:r>
              <a:rPr lang="he-IL" b="1" u="sng" dirty="0"/>
              <a:t>:</a:t>
            </a:r>
          </a:p>
          <a:p>
            <a:pPr>
              <a:buFontTx/>
              <a:buChar char="•"/>
            </a:pPr>
            <a:r>
              <a:rPr lang="he-IL" dirty="0">
                <a:latin typeface="Tahoma" pitchFamily="34" charset="0"/>
              </a:rPr>
              <a:t> </a:t>
            </a:r>
            <a:r>
              <a:rPr lang="he-IL" sz="1400" dirty="0"/>
              <a:t>מכיל כרטיס  </a:t>
            </a:r>
            <a:r>
              <a:rPr lang="en-US" sz="1400" dirty="0"/>
              <a:t>SIM</a:t>
            </a:r>
            <a:r>
              <a:rPr lang="he-IL" sz="1400" dirty="0"/>
              <a:t>.</a:t>
            </a:r>
          </a:p>
          <a:p>
            <a:pPr>
              <a:buFontTx/>
              <a:buChar char="•"/>
            </a:pPr>
            <a:r>
              <a:rPr lang="he-IL" sz="1400" dirty="0"/>
              <a:t> מאפשר מגוון שירותי תקשורת:שיחות קול, </a:t>
            </a:r>
            <a:r>
              <a:rPr lang="he-IL" sz="1400" dirty="0">
                <a:latin typeface="Tahoma" pitchFamily="34" charset="0"/>
              </a:rPr>
              <a:t>נתונים,</a:t>
            </a:r>
            <a:r>
              <a:rPr lang="en-US" sz="1400" dirty="0">
                <a:latin typeface="Tahoma" pitchFamily="34" charset="0"/>
              </a:rPr>
              <a:t>SMS</a:t>
            </a:r>
            <a:r>
              <a:rPr lang="he-IL" sz="1400" dirty="0">
                <a:latin typeface="Tahoma" pitchFamily="34" charset="0"/>
              </a:rPr>
              <a:t>...</a:t>
            </a:r>
            <a:endParaRPr lang="he-IL" sz="1400" dirty="0"/>
          </a:p>
          <a:p>
            <a:pPr>
              <a:buFontTx/>
              <a:buChar char="•"/>
            </a:pPr>
            <a:r>
              <a:rPr lang="he-IL" sz="1400" dirty="0"/>
              <a:t> </a:t>
            </a:r>
            <a:r>
              <a:rPr lang="en-US" sz="1400" dirty="0"/>
              <a:t>Embedded Programming</a:t>
            </a:r>
            <a:endParaRPr lang="he-IL" sz="1400" dirty="0"/>
          </a:p>
          <a:p>
            <a:endParaRPr lang="he-IL" sz="1600" dirty="0"/>
          </a:p>
          <a:p>
            <a:endParaRPr lang="he-IL" sz="1600" dirty="0"/>
          </a:p>
          <a:p>
            <a:endParaRPr lang="en-US" sz="1200" dirty="0">
              <a:latin typeface="Tahoma" pitchFamily="34" charset="0"/>
            </a:endParaRP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fontScale="90000"/>
          </a:bodyPr>
          <a:lstStyle/>
          <a:p>
            <a:pPr algn="ctr"/>
            <a:r>
              <a:rPr lang="he-IL" dirty="0" smtClean="0"/>
              <a:t>פרויקט גמר קורס במערכות משובצות מחשב</a:t>
            </a:r>
            <a:br>
              <a:rPr lang="he-IL" dirty="0" smtClean="0"/>
            </a:br>
            <a:endParaRPr lang="he-IL" dirty="0"/>
          </a:p>
        </p:txBody>
      </p:sp>
      <p:sp>
        <p:nvSpPr>
          <p:cNvPr id="3" name="מציין מיקום טקסט 2"/>
          <p:cNvSpPr>
            <a:spLocks noGrp="1"/>
          </p:cNvSpPr>
          <p:nvPr>
            <p:ph type="body" sz="half" idx="1"/>
          </p:nvPr>
        </p:nvSpPr>
        <p:spPr/>
        <p:txBody>
          <a:bodyPr/>
          <a:lstStyle/>
          <a:p>
            <a:endParaRPr lang="he-IL" dirty="0"/>
          </a:p>
        </p:txBody>
      </p:sp>
      <p:pic>
        <p:nvPicPr>
          <p:cNvPr id="6" name="מציין מיקום תוכן 5" descr="IMG_0225.JPG"/>
          <p:cNvPicPr>
            <a:picLocks noGrp="1" noChangeAspect="1"/>
          </p:cNvPicPr>
          <p:nvPr>
            <p:ph sz="quarter" idx="2"/>
          </p:nvPr>
        </p:nvPicPr>
        <p:blipFill>
          <a:blip r:embed="rId2" cstate="print"/>
          <a:stretch>
            <a:fillRect/>
          </a:stretch>
        </p:blipFill>
        <p:spPr>
          <a:xfrm>
            <a:off x="5208058" y="1600200"/>
            <a:ext cx="2918884" cy="2189163"/>
          </a:xfrm>
        </p:spPr>
      </p:pic>
      <p:pic>
        <p:nvPicPr>
          <p:cNvPr id="7" name="מציין מיקום תוכן 6" descr="IMG_0219.JPG"/>
          <p:cNvPicPr>
            <a:picLocks noGrp="1" noChangeAspect="1"/>
          </p:cNvPicPr>
          <p:nvPr>
            <p:ph sz="quarter" idx="3"/>
          </p:nvPr>
        </p:nvPicPr>
        <p:blipFill>
          <a:blip r:embed="rId3" cstate="print"/>
          <a:stretch>
            <a:fillRect/>
          </a:stretch>
        </p:blipFill>
        <p:spPr>
          <a:xfrm>
            <a:off x="5220072" y="3933056"/>
            <a:ext cx="2918883" cy="2189162"/>
          </a:xfrm>
        </p:spPr>
      </p:pic>
      <p:pic>
        <p:nvPicPr>
          <p:cNvPr id="8" name="תמונה 7" descr="IMG_0221.JPG"/>
          <p:cNvPicPr>
            <a:picLocks noChangeAspect="1"/>
          </p:cNvPicPr>
          <p:nvPr/>
        </p:nvPicPr>
        <p:blipFill>
          <a:blip r:embed="rId4" cstate="print"/>
          <a:stretch>
            <a:fillRect/>
          </a:stretch>
        </p:blipFill>
        <p:spPr>
          <a:xfrm>
            <a:off x="0" y="1484784"/>
            <a:ext cx="4572000" cy="4680520"/>
          </a:xfrm>
          <a:prstGeom prst="rect">
            <a:avLst/>
          </a:prstGeom>
        </p:spPr>
      </p:pic>
      <p:sp>
        <p:nvSpPr>
          <p:cNvPr id="4" name="Slide Number Placeholder 3"/>
          <p:cNvSpPr>
            <a:spLocks noGrp="1"/>
          </p:cNvSpPr>
          <p:nvPr>
            <p:ph type="sldNum" sz="quarter" idx="12"/>
          </p:nvPr>
        </p:nvSpPr>
        <p:spPr/>
        <p:txBody>
          <a:bodyPr/>
          <a:lstStyle/>
          <a:p>
            <a:fld id="{567904E8-A283-4043-B5D4-27975AA75FFE}" type="slidenum">
              <a:rPr lang="he-IL"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2"/>
          <p:cNvSpPr>
            <a:spLocks noGrp="1" noChangeArrowheads="1"/>
          </p:cNvSpPr>
          <p:nvPr>
            <p:ph type="ctrTitle"/>
          </p:nvPr>
        </p:nvSpPr>
        <p:spPr>
          <a:xfrm>
            <a:off x="1524000" y="0"/>
            <a:ext cx="7772400" cy="609600"/>
          </a:xfrm>
        </p:spPr>
        <p:txBody>
          <a:bodyPr/>
          <a:lstStyle/>
          <a:p>
            <a:r>
              <a:rPr lang="he-IL" sz="2800" b="1" u="sng">
                <a:solidFill>
                  <a:srgbClr val="FF5050"/>
                </a:solidFill>
              </a:rPr>
              <a:t>יצירת גלים ע"י שימוש ב - </a:t>
            </a:r>
            <a:r>
              <a:rPr lang="en-US" sz="2800" b="1" u="sng">
                <a:solidFill>
                  <a:srgbClr val="FF5050"/>
                </a:solidFill>
              </a:rPr>
              <a:t>Pic18F</a:t>
            </a:r>
            <a:r>
              <a:rPr lang="he-IL" sz="2800" b="1" u="sng">
                <a:solidFill>
                  <a:srgbClr val="FF5050"/>
                </a:solidFill>
              </a:rPr>
              <a:t> </a:t>
            </a:r>
            <a:r>
              <a:rPr lang="en-US" sz="2800" b="1" u="sng">
                <a:solidFill>
                  <a:srgbClr val="FF5050"/>
                </a:solidFill>
              </a:rPr>
              <a:t>Microchip</a:t>
            </a:r>
            <a:endParaRPr lang="en-GB" sz="2800" b="1" u="sng">
              <a:solidFill>
                <a:srgbClr val="FF5050"/>
              </a:solidFill>
            </a:endParaRPr>
          </a:p>
        </p:txBody>
      </p:sp>
      <p:grpSp>
        <p:nvGrpSpPr>
          <p:cNvPr id="2" name="Group 3"/>
          <p:cNvGrpSpPr>
            <a:grpSpLocks/>
          </p:cNvGrpSpPr>
          <p:nvPr/>
        </p:nvGrpSpPr>
        <p:grpSpPr bwMode="auto">
          <a:xfrm>
            <a:off x="228600" y="1166813"/>
            <a:ext cx="1646238" cy="1423987"/>
            <a:chOff x="499" y="1167"/>
            <a:chExt cx="1037" cy="897"/>
          </a:xfrm>
        </p:grpSpPr>
        <p:pic>
          <p:nvPicPr>
            <p:cNvPr id="73732" name="Picture 4" descr="TEK00000"/>
            <p:cNvPicPr>
              <a:picLocks noChangeAspect="1" noChangeArrowheads="1"/>
            </p:cNvPicPr>
            <p:nvPr/>
          </p:nvPicPr>
          <p:blipFill>
            <a:blip r:embed="rId2" cstate="print">
              <a:lum bright="-40000" contrast="40000"/>
            </a:blip>
            <a:srcRect/>
            <a:stretch>
              <a:fillRect/>
            </a:stretch>
          </p:blipFill>
          <p:spPr bwMode="auto">
            <a:xfrm>
              <a:off x="499" y="1274"/>
              <a:ext cx="1037" cy="790"/>
            </a:xfrm>
            <a:prstGeom prst="rect">
              <a:avLst/>
            </a:prstGeom>
            <a:noFill/>
          </p:spPr>
        </p:pic>
        <p:sp>
          <p:nvSpPr>
            <p:cNvPr id="73733" name="Text Box 5"/>
            <p:cNvSpPr txBox="1">
              <a:spLocks noChangeArrowheads="1"/>
            </p:cNvSpPr>
            <p:nvPr/>
          </p:nvSpPr>
          <p:spPr bwMode="auto">
            <a:xfrm>
              <a:off x="672" y="1167"/>
              <a:ext cx="586" cy="465"/>
            </a:xfrm>
            <a:prstGeom prst="rect">
              <a:avLst/>
            </a:prstGeom>
            <a:noFill/>
            <a:ln w="9525">
              <a:noFill/>
              <a:miter lim="800000"/>
              <a:headEnd/>
              <a:tailEnd/>
            </a:ln>
            <a:effectLst/>
          </p:spPr>
          <p:txBody>
            <a:bodyPr>
              <a:spAutoFit/>
            </a:bodyPr>
            <a:lstStyle/>
            <a:p>
              <a:pPr>
                <a:lnSpc>
                  <a:spcPct val="135000"/>
                </a:lnSpc>
                <a:spcBef>
                  <a:spcPct val="20000"/>
                </a:spcBef>
                <a:buClr>
                  <a:schemeClr val="hlink"/>
                </a:buClr>
                <a:buSzPct val="80000"/>
                <a:buFont typeface="Wingdings" pitchFamily="2" charset="2"/>
                <a:buNone/>
              </a:pPr>
              <a:r>
                <a:rPr lang="he-IL">
                  <a:solidFill>
                    <a:schemeClr val="hlink"/>
                  </a:solidFill>
                  <a:effectLst>
                    <a:outerShdw blurRad="38100" dist="38100" dir="2700000" algn="tl">
                      <a:srgbClr val="000000"/>
                    </a:outerShdw>
                  </a:effectLst>
                </a:rPr>
                <a:t>גל סינוס</a:t>
              </a:r>
            </a:p>
            <a:p>
              <a:endParaRPr lang="en-US"/>
            </a:p>
          </p:txBody>
        </p:sp>
      </p:grpSp>
      <p:grpSp>
        <p:nvGrpSpPr>
          <p:cNvPr id="3" name="Group 6"/>
          <p:cNvGrpSpPr>
            <a:grpSpLocks/>
          </p:cNvGrpSpPr>
          <p:nvPr/>
        </p:nvGrpSpPr>
        <p:grpSpPr bwMode="auto">
          <a:xfrm>
            <a:off x="2255838" y="1143000"/>
            <a:ext cx="1676400" cy="1447800"/>
            <a:chOff x="3264" y="1056"/>
            <a:chExt cx="864" cy="779"/>
          </a:xfrm>
        </p:grpSpPr>
        <p:pic>
          <p:nvPicPr>
            <p:cNvPr id="73735" name="Picture 7" descr="TEK00000"/>
            <p:cNvPicPr>
              <a:picLocks noChangeAspect="1" noChangeArrowheads="1"/>
            </p:cNvPicPr>
            <p:nvPr/>
          </p:nvPicPr>
          <p:blipFill>
            <a:blip r:embed="rId3" cstate="print">
              <a:lum bright="-40000" contrast="40000"/>
            </a:blip>
            <a:srcRect/>
            <a:stretch>
              <a:fillRect/>
            </a:stretch>
          </p:blipFill>
          <p:spPr bwMode="auto">
            <a:xfrm>
              <a:off x="3264" y="1152"/>
              <a:ext cx="864" cy="683"/>
            </a:xfrm>
            <a:prstGeom prst="rect">
              <a:avLst/>
            </a:prstGeom>
            <a:noFill/>
          </p:spPr>
        </p:pic>
        <p:sp>
          <p:nvSpPr>
            <p:cNvPr id="73736" name="Text Box 8"/>
            <p:cNvSpPr txBox="1">
              <a:spLocks noChangeArrowheads="1"/>
            </p:cNvSpPr>
            <p:nvPr/>
          </p:nvSpPr>
          <p:spPr bwMode="auto">
            <a:xfrm>
              <a:off x="3481" y="1056"/>
              <a:ext cx="503" cy="397"/>
            </a:xfrm>
            <a:prstGeom prst="rect">
              <a:avLst/>
            </a:prstGeom>
            <a:noFill/>
            <a:ln w="9525">
              <a:noFill/>
              <a:miter lim="800000"/>
              <a:headEnd/>
              <a:tailEnd/>
            </a:ln>
            <a:effectLst/>
          </p:spPr>
          <p:txBody>
            <a:bodyPr wrap="none">
              <a:spAutoFit/>
            </a:bodyPr>
            <a:lstStyle/>
            <a:p>
              <a:pPr>
                <a:lnSpc>
                  <a:spcPct val="135000"/>
                </a:lnSpc>
                <a:spcBef>
                  <a:spcPct val="20000"/>
                </a:spcBef>
                <a:buClr>
                  <a:schemeClr val="hlink"/>
                </a:buClr>
                <a:buSzPct val="80000"/>
                <a:buFont typeface="Wingdings" pitchFamily="2" charset="2"/>
                <a:buNone/>
              </a:pPr>
              <a:r>
                <a:rPr lang="he-IL">
                  <a:solidFill>
                    <a:schemeClr val="hlink"/>
                  </a:solidFill>
                  <a:effectLst>
                    <a:outerShdw blurRad="38100" dist="38100" dir="2700000" algn="tl">
                      <a:srgbClr val="000000"/>
                    </a:outerShdw>
                  </a:effectLst>
                </a:rPr>
                <a:t>גל ריבועי</a:t>
              </a:r>
            </a:p>
            <a:p>
              <a:endParaRPr lang="en-US"/>
            </a:p>
          </p:txBody>
        </p:sp>
      </p:grpSp>
      <p:grpSp>
        <p:nvGrpSpPr>
          <p:cNvPr id="4" name="Group 9"/>
          <p:cNvGrpSpPr>
            <a:grpSpLocks/>
          </p:cNvGrpSpPr>
          <p:nvPr/>
        </p:nvGrpSpPr>
        <p:grpSpPr bwMode="auto">
          <a:xfrm>
            <a:off x="228600" y="2743200"/>
            <a:ext cx="1676400" cy="1524000"/>
            <a:chOff x="-432" y="2895"/>
            <a:chExt cx="864" cy="801"/>
          </a:xfrm>
        </p:grpSpPr>
        <p:pic>
          <p:nvPicPr>
            <p:cNvPr id="73738" name="Picture 10" descr="TEK00000"/>
            <p:cNvPicPr>
              <a:picLocks noChangeAspect="1" noChangeArrowheads="1"/>
            </p:cNvPicPr>
            <p:nvPr/>
          </p:nvPicPr>
          <p:blipFill>
            <a:blip r:embed="rId4" cstate="print">
              <a:lum bright="-40000" contrast="40000"/>
            </a:blip>
            <a:srcRect/>
            <a:stretch>
              <a:fillRect/>
            </a:stretch>
          </p:blipFill>
          <p:spPr bwMode="auto">
            <a:xfrm>
              <a:off x="-432" y="2999"/>
              <a:ext cx="864" cy="697"/>
            </a:xfrm>
            <a:prstGeom prst="rect">
              <a:avLst/>
            </a:prstGeom>
            <a:noFill/>
          </p:spPr>
        </p:pic>
        <p:sp>
          <p:nvSpPr>
            <p:cNvPr id="73739" name="Text Box 11"/>
            <p:cNvSpPr txBox="1">
              <a:spLocks noChangeArrowheads="1"/>
            </p:cNvSpPr>
            <p:nvPr/>
          </p:nvSpPr>
          <p:spPr bwMode="auto">
            <a:xfrm>
              <a:off x="-182" y="2895"/>
              <a:ext cx="467" cy="388"/>
            </a:xfrm>
            <a:prstGeom prst="rect">
              <a:avLst/>
            </a:prstGeom>
            <a:noFill/>
            <a:ln w="9525">
              <a:noFill/>
              <a:miter lim="800000"/>
              <a:headEnd/>
              <a:tailEnd/>
            </a:ln>
            <a:effectLst/>
          </p:spPr>
          <p:txBody>
            <a:bodyPr wrap="none">
              <a:spAutoFit/>
            </a:bodyPr>
            <a:lstStyle/>
            <a:p>
              <a:pPr>
                <a:lnSpc>
                  <a:spcPct val="135000"/>
                </a:lnSpc>
                <a:spcBef>
                  <a:spcPct val="20000"/>
                </a:spcBef>
                <a:buClr>
                  <a:schemeClr val="hlink"/>
                </a:buClr>
                <a:buSzPct val="80000"/>
                <a:buFont typeface="Wingdings" pitchFamily="2" charset="2"/>
                <a:buNone/>
              </a:pPr>
              <a:r>
                <a:rPr lang="he-IL">
                  <a:solidFill>
                    <a:schemeClr val="hlink"/>
                  </a:solidFill>
                  <a:effectLst>
                    <a:outerShdw blurRad="38100" dist="38100" dir="2700000" algn="tl">
                      <a:srgbClr val="000000"/>
                    </a:outerShdw>
                  </a:effectLst>
                </a:rPr>
                <a:t>שן מסור</a:t>
              </a:r>
            </a:p>
            <a:p>
              <a:endParaRPr lang="en-US"/>
            </a:p>
          </p:txBody>
        </p:sp>
      </p:grpSp>
      <p:grpSp>
        <p:nvGrpSpPr>
          <p:cNvPr id="5" name="Group 12"/>
          <p:cNvGrpSpPr>
            <a:grpSpLocks/>
          </p:cNvGrpSpPr>
          <p:nvPr/>
        </p:nvGrpSpPr>
        <p:grpSpPr bwMode="auto">
          <a:xfrm>
            <a:off x="2209800" y="2743200"/>
            <a:ext cx="1752600" cy="1524000"/>
            <a:chOff x="-672" y="1968"/>
            <a:chExt cx="864" cy="792"/>
          </a:xfrm>
        </p:grpSpPr>
        <p:pic>
          <p:nvPicPr>
            <p:cNvPr id="73741" name="Picture 13" descr="TEK00000"/>
            <p:cNvPicPr>
              <a:picLocks noChangeAspect="1" noChangeArrowheads="1"/>
            </p:cNvPicPr>
            <p:nvPr/>
          </p:nvPicPr>
          <p:blipFill>
            <a:blip r:embed="rId5" cstate="print">
              <a:lum bright="-40000" contrast="40000"/>
            </a:blip>
            <a:srcRect/>
            <a:stretch>
              <a:fillRect/>
            </a:stretch>
          </p:blipFill>
          <p:spPr bwMode="auto">
            <a:xfrm>
              <a:off x="-672" y="2064"/>
              <a:ext cx="864" cy="696"/>
            </a:xfrm>
            <a:prstGeom prst="rect">
              <a:avLst/>
            </a:prstGeom>
            <a:noFill/>
          </p:spPr>
        </p:pic>
        <p:sp>
          <p:nvSpPr>
            <p:cNvPr id="73742" name="Text Box 14"/>
            <p:cNvSpPr txBox="1">
              <a:spLocks noChangeArrowheads="1"/>
            </p:cNvSpPr>
            <p:nvPr/>
          </p:nvSpPr>
          <p:spPr bwMode="auto">
            <a:xfrm>
              <a:off x="-429" y="1968"/>
              <a:ext cx="525" cy="384"/>
            </a:xfrm>
            <a:prstGeom prst="rect">
              <a:avLst/>
            </a:prstGeom>
            <a:noFill/>
            <a:ln w="9525">
              <a:noFill/>
              <a:miter lim="800000"/>
              <a:headEnd/>
              <a:tailEnd/>
            </a:ln>
            <a:effectLst/>
          </p:spPr>
          <p:txBody>
            <a:bodyPr wrap="none">
              <a:spAutoFit/>
            </a:bodyPr>
            <a:lstStyle/>
            <a:p>
              <a:pPr>
                <a:lnSpc>
                  <a:spcPct val="135000"/>
                </a:lnSpc>
                <a:spcBef>
                  <a:spcPct val="20000"/>
                </a:spcBef>
                <a:buClr>
                  <a:schemeClr val="hlink"/>
                </a:buClr>
                <a:buSzPct val="80000"/>
                <a:buFont typeface="Wingdings" pitchFamily="2" charset="2"/>
                <a:buNone/>
              </a:pPr>
              <a:r>
                <a:rPr lang="he-IL">
                  <a:solidFill>
                    <a:schemeClr val="hlink"/>
                  </a:solidFill>
                  <a:effectLst>
                    <a:outerShdw blurRad="38100" dist="38100" dir="2700000" algn="tl">
                      <a:srgbClr val="000000"/>
                    </a:outerShdw>
                  </a:effectLst>
                </a:rPr>
                <a:t>גל משולש</a:t>
              </a:r>
            </a:p>
            <a:p>
              <a:endParaRPr lang="en-US"/>
            </a:p>
          </p:txBody>
        </p:sp>
      </p:grpSp>
      <p:pic>
        <p:nvPicPr>
          <p:cNvPr id="73744" name="Picture 16" descr="untitled"/>
          <p:cNvPicPr>
            <a:picLocks noChangeAspect="1" noChangeArrowheads="1"/>
          </p:cNvPicPr>
          <p:nvPr/>
        </p:nvPicPr>
        <p:blipFill>
          <a:blip r:embed="rId6" cstate="print"/>
          <a:srcRect/>
          <a:stretch>
            <a:fillRect/>
          </a:stretch>
        </p:blipFill>
        <p:spPr bwMode="auto">
          <a:xfrm rot="-21600000">
            <a:off x="4343400" y="4391025"/>
            <a:ext cx="2209800" cy="2009775"/>
          </a:xfrm>
          <a:prstGeom prst="rect">
            <a:avLst/>
          </a:prstGeom>
          <a:noFill/>
        </p:spPr>
      </p:pic>
      <p:pic>
        <p:nvPicPr>
          <p:cNvPr id="73745" name="Picture 17" descr="TEK00001"/>
          <p:cNvPicPr>
            <a:picLocks noChangeAspect="1" noChangeArrowheads="1"/>
          </p:cNvPicPr>
          <p:nvPr/>
        </p:nvPicPr>
        <p:blipFill>
          <a:blip r:embed="rId7" cstate="print">
            <a:lum bright="-40000" contrast="40000"/>
          </a:blip>
          <a:srcRect l="-2501" r="-1248" b="-3334"/>
          <a:stretch>
            <a:fillRect/>
          </a:stretch>
        </p:blipFill>
        <p:spPr bwMode="auto">
          <a:xfrm>
            <a:off x="5715000" y="1419225"/>
            <a:ext cx="3200400" cy="2390775"/>
          </a:xfrm>
          <a:prstGeom prst="rect">
            <a:avLst/>
          </a:prstGeom>
          <a:noFill/>
        </p:spPr>
      </p:pic>
      <p:sp>
        <p:nvSpPr>
          <p:cNvPr id="73746" name="Rectangle 18"/>
          <p:cNvSpPr>
            <a:spLocks noChangeArrowheads="1"/>
          </p:cNvSpPr>
          <p:nvPr/>
        </p:nvSpPr>
        <p:spPr bwMode="auto">
          <a:xfrm>
            <a:off x="76200" y="1219200"/>
            <a:ext cx="4038600" cy="3200400"/>
          </a:xfrm>
          <a:prstGeom prst="rect">
            <a:avLst/>
          </a:prstGeom>
          <a:noFill/>
          <a:ln w="38100">
            <a:solidFill>
              <a:schemeClr val="hlink"/>
            </a:solidFill>
            <a:miter lim="800000"/>
            <a:headEnd/>
            <a:tailEnd/>
          </a:ln>
          <a:effectLst/>
        </p:spPr>
        <p:txBody>
          <a:bodyPr wrap="none" anchor="ctr"/>
          <a:lstStyle/>
          <a:p>
            <a:endParaRPr lang="he-IL"/>
          </a:p>
        </p:txBody>
      </p:sp>
      <p:sp>
        <p:nvSpPr>
          <p:cNvPr id="73747" name="Line 19"/>
          <p:cNvSpPr>
            <a:spLocks noChangeShapeType="1"/>
          </p:cNvSpPr>
          <p:nvPr/>
        </p:nvSpPr>
        <p:spPr bwMode="auto">
          <a:xfrm flipH="1" flipV="1">
            <a:off x="4114800" y="4038600"/>
            <a:ext cx="762000" cy="304800"/>
          </a:xfrm>
          <a:prstGeom prst="line">
            <a:avLst/>
          </a:prstGeom>
          <a:noFill/>
          <a:ln w="57150">
            <a:solidFill>
              <a:srgbClr val="FF6600"/>
            </a:solidFill>
            <a:round/>
            <a:headEnd/>
            <a:tailEnd type="stealth" w="lg" len="lg"/>
          </a:ln>
          <a:effectLst/>
        </p:spPr>
        <p:txBody>
          <a:bodyPr/>
          <a:lstStyle/>
          <a:p>
            <a:endParaRPr lang="he-IL"/>
          </a:p>
        </p:txBody>
      </p:sp>
      <p:sp>
        <p:nvSpPr>
          <p:cNvPr id="73748" name="Line 20"/>
          <p:cNvSpPr>
            <a:spLocks noChangeShapeType="1"/>
          </p:cNvSpPr>
          <p:nvPr/>
        </p:nvSpPr>
        <p:spPr bwMode="auto">
          <a:xfrm flipV="1">
            <a:off x="4876800" y="3352800"/>
            <a:ext cx="914400" cy="990600"/>
          </a:xfrm>
          <a:prstGeom prst="line">
            <a:avLst/>
          </a:prstGeom>
          <a:noFill/>
          <a:ln w="57150">
            <a:solidFill>
              <a:srgbClr val="FF6600"/>
            </a:solidFill>
            <a:round/>
            <a:headEnd/>
            <a:tailEnd type="stealth" w="lg" len="lg"/>
          </a:ln>
          <a:effectLst/>
        </p:spPr>
        <p:txBody>
          <a:bodyPr/>
          <a:lstStyle/>
          <a:p>
            <a:endParaRPr lang="he-IL"/>
          </a:p>
        </p:txBody>
      </p:sp>
      <p:sp>
        <p:nvSpPr>
          <p:cNvPr id="73749" name="Line 21"/>
          <p:cNvSpPr>
            <a:spLocks noChangeShapeType="1"/>
          </p:cNvSpPr>
          <p:nvPr/>
        </p:nvSpPr>
        <p:spPr bwMode="auto">
          <a:xfrm flipV="1">
            <a:off x="5105400" y="3581400"/>
            <a:ext cx="685800" cy="762000"/>
          </a:xfrm>
          <a:prstGeom prst="line">
            <a:avLst/>
          </a:prstGeom>
          <a:noFill/>
          <a:ln w="57150">
            <a:solidFill>
              <a:srgbClr val="FF6600"/>
            </a:solidFill>
            <a:round/>
            <a:headEnd/>
            <a:tailEnd type="stealth" w="lg" len="lg"/>
          </a:ln>
          <a:effectLst/>
        </p:spPr>
        <p:txBody>
          <a:bodyPr/>
          <a:lstStyle/>
          <a:p>
            <a:endParaRPr lang="he-IL"/>
          </a:p>
        </p:txBody>
      </p:sp>
      <p:sp>
        <p:nvSpPr>
          <p:cNvPr id="73750" name="Text Box 22"/>
          <p:cNvSpPr txBox="1">
            <a:spLocks noChangeArrowheads="1"/>
          </p:cNvSpPr>
          <p:nvPr/>
        </p:nvSpPr>
        <p:spPr bwMode="auto">
          <a:xfrm>
            <a:off x="4114800" y="3810000"/>
            <a:ext cx="908050" cy="366713"/>
          </a:xfrm>
          <a:prstGeom prst="rect">
            <a:avLst/>
          </a:prstGeom>
          <a:noFill/>
          <a:ln w="9525">
            <a:noFill/>
            <a:miter lim="800000"/>
            <a:headEnd/>
            <a:tailEnd/>
          </a:ln>
          <a:effectLst/>
        </p:spPr>
        <p:txBody>
          <a:bodyPr>
            <a:spAutoFit/>
          </a:bodyPr>
          <a:lstStyle/>
          <a:p>
            <a:r>
              <a:rPr lang="en-US"/>
              <a:t>Ch 0</a:t>
            </a:r>
          </a:p>
        </p:txBody>
      </p:sp>
      <p:sp>
        <p:nvSpPr>
          <p:cNvPr id="73751" name="Text Box 23"/>
          <p:cNvSpPr txBox="1">
            <a:spLocks noChangeArrowheads="1"/>
          </p:cNvSpPr>
          <p:nvPr/>
        </p:nvSpPr>
        <p:spPr bwMode="auto">
          <a:xfrm>
            <a:off x="5029200" y="3962400"/>
            <a:ext cx="908050" cy="366713"/>
          </a:xfrm>
          <a:prstGeom prst="rect">
            <a:avLst/>
          </a:prstGeom>
          <a:noFill/>
          <a:ln w="9525">
            <a:noFill/>
            <a:miter lim="800000"/>
            <a:headEnd/>
            <a:tailEnd/>
          </a:ln>
          <a:effectLst/>
        </p:spPr>
        <p:txBody>
          <a:bodyPr>
            <a:spAutoFit/>
          </a:bodyPr>
          <a:lstStyle/>
          <a:p>
            <a:r>
              <a:rPr lang="en-US"/>
              <a:t>Ch 1</a:t>
            </a:r>
          </a:p>
        </p:txBody>
      </p:sp>
      <p:sp>
        <p:nvSpPr>
          <p:cNvPr id="73752" name="Text Box 24"/>
          <p:cNvSpPr txBox="1">
            <a:spLocks noChangeArrowheads="1"/>
          </p:cNvSpPr>
          <p:nvPr/>
        </p:nvSpPr>
        <p:spPr bwMode="auto">
          <a:xfrm>
            <a:off x="3505200" y="5105400"/>
            <a:ext cx="685800" cy="366713"/>
          </a:xfrm>
          <a:prstGeom prst="rect">
            <a:avLst/>
          </a:prstGeom>
          <a:noFill/>
          <a:ln w="9525">
            <a:noFill/>
            <a:miter lim="800000"/>
            <a:headEnd/>
            <a:tailEnd/>
          </a:ln>
          <a:effectLst/>
        </p:spPr>
        <p:txBody>
          <a:bodyPr>
            <a:spAutoFit/>
          </a:bodyPr>
          <a:lstStyle/>
          <a:p>
            <a:pPr algn="ctr">
              <a:spcBef>
                <a:spcPct val="50000"/>
              </a:spcBef>
            </a:pPr>
            <a:r>
              <a:rPr lang="en-US" b="1"/>
              <a:t>D/A</a:t>
            </a:r>
          </a:p>
        </p:txBody>
      </p:sp>
      <p:sp>
        <p:nvSpPr>
          <p:cNvPr id="73753" name="Line 25"/>
          <p:cNvSpPr>
            <a:spLocks noChangeShapeType="1"/>
          </p:cNvSpPr>
          <p:nvPr/>
        </p:nvSpPr>
        <p:spPr bwMode="auto">
          <a:xfrm flipH="1">
            <a:off x="4114800" y="4648200"/>
            <a:ext cx="838200" cy="533400"/>
          </a:xfrm>
          <a:prstGeom prst="line">
            <a:avLst/>
          </a:prstGeom>
          <a:noFill/>
          <a:ln w="28575">
            <a:solidFill>
              <a:schemeClr val="tx1"/>
            </a:solidFill>
            <a:round/>
            <a:headEnd type="triangle" w="lg" len="med"/>
            <a:tailEnd/>
          </a:ln>
          <a:effectLst/>
        </p:spPr>
        <p:txBody>
          <a:bodyPr/>
          <a:lstStyle/>
          <a:p>
            <a:endParaRPr lang="he-IL"/>
          </a:p>
        </p:txBody>
      </p:sp>
      <p:sp>
        <p:nvSpPr>
          <p:cNvPr id="73754" name="Text Box 26"/>
          <p:cNvSpPr txBox="1">
            <a:spLocks noChangeArrowheads="1"/>
          </p:cNvSpPr>
          <p:nvPr/>
        </p:nvSpPr>
        <p:spPr bwMode="auto">
          <a:xfrm>
            <a:off x="6400800" y="858838"/>
            <a:ext cx="1828800" cy="560387"/>
          </a:xfrm>
          <a:prstGeom prst="rect">
            <a:avLst/>
          </a:prstGeom>
          <a:noFill/>
          <a:ln w="9525">
            <a:noFill/>
            <a:miter lim="800000"/>
            <a:headEnd/>
            <a:tailEnd/>
          </a:ln>
          <a:effectLst/>
        </p:spPr>
        <p:txBody>
          <a:bodyPr>
            <a:spAutoFit/>
          </a:bodyPr>
          <a:lstStyle/>
          <a:p>
            <a:pPr algn="ctr">
              <a:lnSpc>
                <a:spcPct val="60000"/>
              </a:lnSpc>
              <a:spcBef>
                <a:spcPct val="50000"/>
              </a:spcBef>
            </a:pPr>
            <a:r>
              <a:rPr lang="he-IL"/>
              <a:t>בעזרת שני ערוצים</a:t>
            </a:r>
          </a:p>
          <a:p>
            <a:pPr algn="ctr">
              <a:lnSpc>
                <a:spcPct val="60000"/>
              </a:lnSpc>
              <a:spcBef>
                <a:spcPct val="50000"/>
              </a:spcBef>
            </a:pPr>
            <a:r>
              <a:rPr lang="he-IL"/>
              <a:t>(ביטול ציר הזמן)</a:t>
            </a:r>
            <a:endParaRPr lang="en-US"/>
          </a:p>
        </p:txBody>
      </p:sp>
      <p:sp>
        <p:nvSpPr>
          <p:cNvPr id="73755" name="Text Box 27"/>
          <p:cNvSpPr txBox="1">
            <a:spLocks noChangeArrowheads="1"/>
          </p:cNvSpPr>
          <p:nvPr/>
        </p:nvSpPr>
        <p:spPr bwMode="auto">
          <a:xfrm>
            <a:off x="996950" y="658813"/>
            <a:ext cx="1685925" cy="560387"/>
          </a:xfrm>
          <a:prstGeom prst="rect">
            <a:avLst/>
          </a:prstGeom>
          <a:noFill/>
          <a:ln w="9525">
            <a:noFill/>
            <a:miter lim="800000"/>
            <a:headEnd/>
            <a:tailEnd/>
          </a:ln>
          <a:effectLst/>
        </p:spPr>
        <p:txBody>
          <a:bodyPr wrap="none">
            <a:spAutoFit/>
          </a:bodyPr>
          <a:lstStyle/>
          <a:p>
            <a:pPr algn="ctr">
              <a:lnSpc>
                <a:spcPct val="60000"/>
              </a:lnSpc>
              <a:spcBef>
                <a:spcPct val="50000"/>
              </a:spcBef>
            </a:pPr>
            <a:r>
              <a:rPr lang="he-IL"/>
              <a:t>בעזרת ערוץ אחד</a:t>
            </a:r>
          </a:p>
          <a:p>
            <a:pPr algn="ctr">
              <a:lnSpc>
                <a:spcPct val="60000"/>
              </a:lnSpc>
              <a:spcBef>
                <a:spcPct val="50000"/>
              </a:spcBef>
            </a:pPr>
            <a:r>
              <a:rPr lang="he-IL"/>
              <a:t>(ציר הזמן)</a:t>
            </a:r>
            <a:endParaRPr lang="en-US"/>
          </a:p>
        </p:txBody>
      </p:sp>
      <p:sp>
        <p:nvSpPr>
          <p:cNvPr id="73756" name="Text Box 28"/>
          <p:cNvSpPr txBox="1">
            <a:spLocks noChangeArrowheads="1"/>
          </p:cNvSpPr>
          <p:nvPr/>
        </p:nvSpPr>
        <p:spPr bwMode="auto">
          <a:xfrm>
            <a:off x="-76200" y="5867400"/>
            <a:ext cx="3276600" cy="641350"/>
          </a:xfrm>
          <a:prstGeom prst="rect">
            <a:avLst/>
          </a:prstGeom>
          <a:noFill/>
          <a:ln w="9525">
            <a:noFill/>
            <a:miter lim="800000"/>
            <a:headEnd/>
            <a:tailEnd/>
          </a:ln>
          <a:effectLst/>
        </p:spPr>
        <p:txBody>
          <a:bodyPr>
            <a:spAutoFit/>
          </a:bodyPr>
          <a:lstStyle/>
          <a:p>
            <a:pPr>
              <a:spcBef>
                <a:spcPct val="50000"/>
              </a:spcBef>
            </a:pPr>
            <a:r>
              <a:rPr lang="he-IL"/>
              <a:t>פרוייקטון במסגרת קורס מערכות משובצות מחשב – אלקטרוניקה</a:t>
            </a:r>
            <a:endParaRPr lang="en-US"/>
          </a:p>
        </p:txBody>
      </p:sp>
      <p:sp>
        <p:nvSpPr>
          <p:cNvPr id="73757" name="Text Box 29"/>
          <p:cNvSpPr txBox="1">
            <a:spLocks noChangeArrowheads="1"/>
          </p:cNvSpPr>
          <p:nvPr/>
        </p:nvSpPr>
        <p:spPr bwMode="auto">
          <a:xfrm>
            <a:off x="6934200" y="5638800"/>
            <a:ext cx="1447800" cy="366713"/>
          </a:xfrm>
          <a:prstGeom prst="rect">
            <a:avLst/>
          </a:prstGeom>
          <a:noFill/>
          <a:ln w="9525">
            <a:noFill/>
            <a:miter lim="800000"/>
            <a:headEnd/>
            <a:tailEnd/>
          </a:ln>
          <a:effectLst/>
        </p:spPr>
        <p:txBody>
          <a:bodyPr>
            <a:spAutoFit/>
          </a:bodyPr>
          <a:lstStyle/>
          <a:p>
            <a:pPr>
              <a:spcBef>
                <a:spcPct val="50000"/>
              </a:spcBef>
            </a:pPr>
            <a:r>
              <a:rPr lang="he-IL" b="1"/>
              <a:t>בורר מצבים</a:t>
            </a:r>
            <a:endParaRPr lang="en-US" b="1"/>
          </a:p>
        </p:txBody>
      </p:sp>
      <p:sp>
        <p:nvSpPr>
          <p:cNvPr id="73758" name="Line 30"/>
          <p:cNvSpPr>
            <a:spLocks noChangeShapeType="1"/>
          </p:cNvSpPr>
          <p:nvPr/>
        </p:nvSpPr>
        <p:spPr bwMode="auto">
          <a:xfrm>
            <a:off x="6172200" y="5638800"/>
            <a:ext cx="990600" cy="152400"/>
          </a:xfrm>
          <a:prstGeom prst="line">
            <a:avLst/>
          </a:prstGeom>
          <a:noFill/>
          <a:ln w="28575">
            <a:solidFill>
              <a:schemeClr val="tx1"/>
            </a:solidFill>
            <a:round/>
            <a:headEnd type="triangle" w="lg" len="med"/>
            <a:tailEnd/>
          </a:ln>
          <a:effectLst/>
        </p:spPr>
        <p:txBody>
          <a:bodyPr/>
          <a:lstStyle/>
          <a:p>
            <a:endParaRPr lang="he-IL"/>
          </a:p>
        </p:txBody>
      </p:sp>
      <p:sp>
        <p:nvSpPr>
          <p:cNvPr id="73759" name="Text Box 31"/>
          <p:cNvSpPr txBox="1">
            <a:spLocks noChangeArrowheads="1"/>
          </p:cNvSpPr>
          <p:nvPr/>
        </p:nvSpPr>
        <p:spPr bwMode="auto">
          <a:xfrm>
            <a:off x="6477000" y="4616450"/>
            <a:ext cx="1968500" cy="641350"/>
          </a:xfrm>
          <a:prstGeom prst="rect">
            <a:avLst/>
          </a:prstGeom>
          <a:noFill/>
          <a:ln w="9525">
            <a:noFill/>
            <a:miter lim="800000"/>
            <a:headEnd/>
            <a:tailEnd/>
          </a:ln>
          <a:effectLst/>
        </p:spPr>
        <p:txBody>
          <a:bodyPr>
            <a:spAutoFit/>
          </a:bodyPr>
          <a:lstStyle/>
          <a:p>
            <a:pPr algn="ctr"/>
            <a:r>
              <a:rPr lang="he-IL" b="1"/>
              <a:t>תצוגת </a:t>
            </a:r>
            <a:r>
              <a:rPr lang="en-US" b="1"/>
              <a:t>MODE</a:t>
            </a:r>
            <a:r>
              <a:rPr lang="he-IL" b="1"/>
              <a:t> עבודה</a:t>
            </a:r>
            <a:endParaRPr lang="en-US" b="1"/>
          </a:p>
        </p:txBody>
      </p:sp>
      <p:sp>
        <p:nvSpPr>
          <p:cNvPr id="73760" name="Line 32"/>
          <p:cNvSpPr>
            <a:spLocks noChangeShapeType="1"/>
          </p:cNvSpPr>
          <p:nvPr/>
        </p:nvSpPr>
        <p:spPr bwMode="auto">
          <a:xfrm flipV="1">
            <a:off x="5562600" y="5029200"/>
            <a:ext cx="1295400" cy="152400"/>
          </a:xfrm>
          <a:prstGeom prst="line">
            <a:avLst/>
          </a:prstGeom>
          <a:noFill/>
          <a:ln w="28575">
            <a:solidFill>
              <a:schemeClr val="tx1"/>
            </a:solidFill>
            <a:round/>
            <a:headEnd type="triangle" w="lg" len="med"/>
            <a:tailEnd/>
          </a:ln>
          <a:effectLst/>
        </p:spPr>
        <p:txBody>
          <a:bodyPr/>
          <a:lstStyle/>
          <a:p>
            <a:endParaRPr lang="he-IL"/>
          </a:p>
        </p:txBody>
      </p:sp>
      <p:sp>
        <p:nvSpPr>
          <p:cNvPr id="6" name="Slide Number Placeholder 5"/>
          <p:cNvSpPr>
            <a:spLocks noGrp="1"/>
          </p:cNvSpPr>
          <p:nvPr>
            <p:ph type="sldNum" sz="quarter" idx="12"/>
          </p:nvPr>
        </p:nvSpPr>
        <p:spPr/>
        <p:txBody>
          <a:bodyPr/>
          <a:lstStyle/>
          <a:p>
            <a:fld id="{3966D2A8-6ED8-4533-96CC-25925AA269FC}" type="slidenum">
              <a:rPr lang="he-IL" smtClean="0"/>
              <a:pPr/>
              <a:t>15</a:t>
            </a:fld>
            <a:endParaRPr lang="he-IL"/>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73730"/>
                                        </p:tgtEl>
                                        <p:attrNameLst>
                                          <p:attrName>style.visibility</p:attrName>
                                        </p:attrNameLst>
                                      </p:cBhvr>
                                      <p:to>
                                        <p:strVal val="visible"/>
                                      </p:to>
                                    </p:set>
                                    <p:anim calcmode="lin" valueType="num">
                                      <p:cBhvr>
                                        <p:cTn id="7" dur="1000" fill="hold"/>
                                        <p:tgtEl>
                                          <p:spTgt spid="73730"/>
                                        </p:tgtEl>
                                        <p:attrNameLst>
                                          <p:attrName>ppt_x</p:attrName>
                                        </p:attrNameLst>
                                      </p:cBhvr>
                                      <p:tavLst>
                                        <p:tav tm="0">
                                          <p:val>
                                            <p:strVal val="#ppt_x-.2"/>
                                          </p:val>
                                        </p:tav>
                                        <p:tav tm="100000">
                                          <p:val>
                                            <p:strVal val="#ppt_x"/>
                                          </p:val>
                                        </p:tav>
                                      </p:tavLst>
                                    </p:anim>
                                    <p:anim calcmode="lin" valueType="num">
                                      <p:cBhvr>
                                        <p:cTn id="8" dur="1000" fill="hold"/>
                                        <p:tgtEl>
                                          <p:spTgt spid="73730"/>
                                        </p:tgtEl>
                                        <p:attrNameLst>
                                          <p:attrName>ppt_y</p:attrName>
                                        </p:attrNameLst>
                                      </p:cBhvr>
                                      <p:tavLst>
                                        <p:tav tm="0">
                                          <p:val>
                                            <p:strVal val="#ppt_y"/>
                                          </p:val>
                                        </p:tav>
                                        <p:tav tm="100000">
                                          <p:val>
                                            <p:strVal val="#ppt_y"/>
                                          </p:val>
                                        </p:tav>
                                      </p:tavLst>
                                    </p:anim>
                                    <p:animEffect transition="in" filter="wipe(right)" prLst="gradientSize: 0.1">
                                      <p:cBhvr>
                                        <p:cTn id="9" dur="1000"/>
                                        <p:tgtEl>
                                          <p:spTgt spid="737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מציין מיקום של מספר שקופית 3"/>
          <p:cNvSpPr>
            <a:spLocks noGrp="1"/>
          </p:cNvSpPr>
          <p:nvPr>
            <p:ph type="sldNum" sz="quarter" idx="12"/>
          </p:nvPr>
        </p:nvSpPr>
        <p:spPr/>
        <p:txBody>
          <a:bodyPr/>
          <a:lstStyle/>
          <a:p>
            <a:fld id="{13AA2079-39DA-4C3E-A3CD-5C0F18BE1D7E}" type="slidenum">
              <a:rPr lang="he-IL"/>
              <a:pPr/>
              <a:t>16</a:t>
            </a:fld>
            <a:endParaRPr lang="en-US"/>
          </a:p>
        </p:txBody>
      </p:sp>
      <p:pic>
        <p:nvPicPr>
          <p:cNvPr id="86020" name="Picture 4" descr="block diagrama"/>
          <p:cNvPicPr>
            <a:picLocks noChangeAspect="1" noChangeArrowheads="1"/>
          </p:cNvPicPr>
          <p:nvPr/>
        </p:nvPicPr>
        <p:blipFill>
          <a:blip r:embed="rId2" cstate="print"/>
          <a:srcRect/>
          <a:stretch>
            <a:fillRect/>
          </a:stretch>
        </p:blipFill>
        <p:spPr bwMode="auto">
          <a:xfrm>
            <a:off x="5219700" y="2060575"/>
            <a:ext cx="3671888" cy="2836863"/>
          </a:xfrm>
          <a:prstGeom prst="rect">
            <a:avLst/>
          </a:prstGeom>
          <a:noFill/>
        </p:spPr>
      </p:pic>
      <p:pic>
        <p:nvPicPr>
          <p:cNvPr id="86021" name="Picture 5" descr="צילום של המערכת"/>
          <p:cNvPicPr>
            <a:picLocks noChangeAspect="1" noChangeArrowheads="1"/>
          </p:cNvPicPr>
          <p:nvPr/>
        </p:nvPicPr>
        <p:blipFill>
          <a:blip r:embed="rId3" cstate="print"/>
          <a:srcRect/>
          <a:stretch>
            <a:fillRect/>
          </a:stretch>
        </p:blipFill>
        <p:spPr bwMode="auto">
          <a:xfrm>
            <a:off x="250825" y="2924175"/>
            <a:ext cx="4464050" cy="3933825"/>
          </a:xfrm>
          <a:prstGeom prst="rect">
            <a:avLst/>
          </a:prstGeom>
          <a:noFill/>
        </p:spPr>
      </p:pic>
      <p:sp>
        <p:nvSpPr>
          <p:cNvPr id="86022" name="Text Box 6"/>
          <p:cNvSpPr txBox="1">
            <a:spLocks noChangeArrowheads="1"/>
          </p:cNvSpPr>
          <p:nvPr/>
        </p:nvSpPr>
        <p:spPr bwMode="auto">
          <a:xfrm>
            <a:off x="323850" y="476250"/>
            <a:ext cx="5976938" cy="2446824"/>
          </a:xfrm>
          <a:prstGeom prst="rect">
            <a:avLst/>
          </a:prstGeom>
          <a:noFill/>
          <a:ln w="9525">
            <a:noFill/>
            <a:miter lim="800000"/>
            <a:headEnd/>
            <a:tailEnd/>
          </a:ln>
          <a:effectLst/>
        </p:spPr>
        <p:txBody>
          <a:bodyPr>
            <a:spAutoFit/>
          </a:bodyPr>
          <a:lstStyle/>
          <a:p>
            <a:pPr algn="l"/>
            <a:r>
              <a:rPr lang="he-IL" sz="2400" b="1" u="sng" dirty="0" smtClean="0">
                <a:solidFill>
                  <a:srgbClr val="FF5050"/>
                </a:solidFill>
                <a:effectLst>
                  <a:outerShdw blurRad="38100" dist="38100" dir="2700000" algn="tl">
                    <a:srgbClr val="000000"/>
                  </a:outerShdw>
                </a:effectLst>
              </a:rPr>
              <a:t>מערכת </a:t>
            </a:r>
            <a:r>
              <a:rPr lang="he-IL" sz="2400" b="1" u="sng" dirty="0">
                <a:solidFill>
                  <a:srgbClr val="FF5050"/>
                </a:solidFill>
                <a:effectLst>
                  <a:outerShdw blurRad="38100" dist="38100" dir="2700000" algn="tl">
                    <a:srgbClr val="000000"/>
                  </a:outerShdw>
                </a:effectLst>
              </a:rPr>
              <a:t>עקיבה אחרי מקור אור</a:t>
            </a:r>
            <a:r>
              <a:rPr lang="en-US" sz="2400" b="1" dirty="0">
                <a:solidFill>
                  <a:srgbClr val="FF5050"/>
                </a:solidFill>
                <a:effectLst>
                  <a:outerShdw blurRad="38100" dist="38100" dir="2700000" algn="tl">
                    <a:srgbClr val="000000"/>
                  </a:outerShdw>
                </a:effectLst>
              </a:rPr>
              <a:t>                    </a:t>
            </a:r>
            <a:r>
              <a:rPr lang="en-US" sz="2400" b="1" u="sng" dirty="0">
                <a:solidFill>
                  <a:srgbClr val="FF5050"/>
                </a:solidFill>
                <a:effectLst>
                  <a:outerShdw blurRad="38100" dist="38100" dir="2700000" algn="tl">
                    <a:srgbClr val="000000"/>
                  </a:outerShdw>
                </a:effectLst>
              </a:rPr>
              <a:t>   </a:t>
            </a:r>
            <a:endParaRPr lang="he-IL" sz="2400" b="1" u="sng" dirty="0">
              <a:solidFill>
                <a:srgbClr val="FF5050"/>
              </a:solidFill>
              <a:effectLst>
                <a:outerShdw blurRad="38100" dist="38100" dir="2700000" algn="tl">
                  <a:srgbClr val="000000"/>
                </a:outerShdw>
              </a:effectLst>
            </a:endParaRPr>
          </a:p>
          <a:p>
            <a:pPr algn="l"/>
            <a:r>
              <a:rPr lang="he-IL" sz="2400" b="1" u="sng" dirty="0">
                <a:solidFill>
                  <a:srgbClr val="FF5050"/>
                </a:solidFill>
                <a:effectLst>
                  <a:outerShdw blurRad="38100" dist="38100" dir="2700000" algn="tl">
                    <a:srgbClr val="000000"/>
                  </a:outerShdw>
                </a:effectLst>
              </a:rPr>
              <a:t>מבוקרת – </a:t>
            </a:r>
            <a:r>
              <a:rPr lang="en-US" sz="2400" b="1" dirty="0">
                <a:solidFill>
                  <a:srgbClr val="FF5050"/>
                </a:solidFill>
                <a:effectLst>
                  <a:outerShdw blurRad="38100" dist="38100" dir="2700000" algn="tl">
                    <a:srgbClr val="000000"/>
                  </a:outerShdw>
                </a:effectLst>
              </a:rPr>
              <a:t>                     </a:t>
            </a:r>
            <a:r>
              <a:rPr lang="en-US" sz="2400" b="1" u="sng" dirty="0">
                <a:solidFill>
                  <a:srgbClr val="FF5050"/>
                </a:solidFill>
                <a:effectLst>
                  <a:outerShdw blurRad="38100" dist="38100" dir="2700000" algn="tl">
                    <a:srgbClr val="000000"/>
                  </a:outerShdw>
                </a:effectLst>
              </a:rPr>
              <a:t>  Microcontroller</a:t>
            </a:r>
            <a:r>
              <a:rPr lang="en-US" sz="2400" b="1" u="sng" dirty="0">
                <a:effectLst>
                  <a:outerShdw blurRad="38100" dist="38100" dir="2700000" algn="tl">
                    <a:srgbClr val="000000"/>
                  </a:outerShdw>
                </a:effectLst>
              </a:rPr>
              <a:t> </a:t>
            </a:r>
            <a:endParaRPr lang="he-IL" sz="2400" b="1" u="sng" dirty="0">
              <a:effectLst>
                <a:outerShdw blurRad="38100" dist="38100" dir="2700000" algn="tl">
                  <a:srgbClr val="000000"/>
                </a:outerShdw>
              </a:effectLst>
            </a:endParaRPr>
          </a:p>
          <a:p>
            <a:pPr algn="l"/>
            <a:r>
              <a:rPr lang="he-IL" b="1" u="sng" dirty="0">
                <a:effectLst>
                  <a:outerShdw blurRad="38100" dist="38100" dir="2700000" algn="tl">
                    <a:srgbClr val="000000"/>
                  </a:outerShdw>
                </a:effectLst>
              </a:rPr>
              <a:t>מטרת הפרויקט:</a:t>
            </a:r>
          </a:p>
          <a:p>
            <a:pPr algn="l"/>
            <a:r>
              <a:rPr lang="he-IL" b="1" u="sng" dirty="0">
                <a:effectLst>
                  <a:outerShdw blurRad="38100" dist="38100" dir="2700000" algn="tl">
                    <a:srgbClr val="000000"/>
                  </a:outerShdw>
                </a:effectLst>
              </a:rPr>
              <a:t>מערכת  העוקבת אחר מקור אור קוהרנטי</a:t>
            </a:r>
          </a:p>
          <a:p>
            <a:pPr algn="l"/>
            <a:r>
              <a:rPr lang="he-IL" b="1" u="sng" dirty="0">
                <a:effectLst>
                  <a:outerShdw blurRad="38100" dist="38100" dir="2700000" algn="tl">
                    <a:srgbClr val="000000"/>
                  </a:outerShdw>
                </a:effectLst>
              </a:rPr>
              <a:t>והצגה התנועה של מקור האור על מסך </a:t>
            </a:r>
            <a:r>
              <a:rPr lang="en-US" b="1" u="sng" dirty="0">
                <a:effectLst>
                  <a:outerShdw blurRad="38100" dist="38100" dir="2700000" algn="tl">
                    <a:srgbClr val="000000"/>
                  </a:outerShdw>
                </a:effectLst>
              </a:rPr>
              <a:t>PC</a:t>
            </a:r>
            <a:endParaRPr lang="he-IL" b="1" u="sng" dirty="0">
              <a:solidFill>
                <a:schemeClr val="tx2"/>
              </a:solidFill>
              <a:effectLst>
                <a:outerShdw blurRad="38100" dist="38100" dir="2700000" algn="tl">
                  <a:srgbClr val="000000"/>
                </a:outerShdw>
              </a:effectLst>
            </a:endParaRPr>
          </a:p>
          <a:p>
            <a:pPr algn="l">
              <a:spcBef>
                <a:spcPct val="50000"/>
              </a:spcBef>
            </a:pPr>
            <a:endParaRPr lang="en-GB" dirty="0"/>
          </a:p>
        </p:txBody>
      </p:sp>
      <p:pic>
        <p:nvPicPr>
          <p:cNvPr id="86024" name="Picture 8" descr="יסומים בצבא"/>
          <p:cNvPicPr>
            <a:picLocks noChangeAspect="1" noChangeArrowheads="1"/>
          </p:cNvPicPr>
          <p:nvPr/>
        </p:nvPicPr>
        <p:blipFill>
          <a:blip r:embed="rId4" cstate="print"/>
          <a:srcRect/>
          <a:stretch>
            <a:fillRect/>
          </a:stretch>
        </p:blipFill>
        <p:spPr bwMode="auto">
          <a:xfrm>
            <a:off x="5435600" y="5013325"/>
            <a:ext cx="3457575" cy="1844675"/>
          </a:xfrm>
          <a:prstGeom prst="rect">
            <a:avLst/>
          </a:prstGeom>
          <a:noFill/>
        </p:spPr>
      </p:pic>
      <p:sp>
        <p:nvSpPr>
          <p:cNvPr id="86025" name="Text Box 9"/>
          <p:cNvSpPr txBox="1">
            <a:spLocks noChangeArrowheads="1"/>
          </p:cNvSpPr>
          <p:nvPr/>
        </p:nvSpPr>
        <p:spPr bwMode="auto">
          <a:xfrm>
            <a:off x="4716463" y="5516563"/>
            <a:ext cx="1079500" cy="641350"/>
          </a:xfrm>
          <a:prstGeom prst="rect">
            <a:avLst/>
          </a:prstGeom>
          <a:noFill/>
          <a:ln w="9525">
            <a:noFill/>
            <a:miter lim="800000"/>
            <a:headEnd/>
            <a:tailEnd/>
          </a:ln>
          <a:effectLst/>
        </p:spPr>
        <p:txBody>
          <a:bodyPr>
            <a:spAutoFit/>
          </a:bodyPr>
          <a:lstStyle/>
          <a:p>
            <a:pPr>
              <a:spcBef>
                <a:spcPct val="50000"/>
              </a:spcBef>
            </a:pPr>
            <a:r>
              <a:rPr lang="he-IL" b="1">
                <a:solidFill>
                  <a:srgbClr val="FF5050"/>
                </a:solidFill>
              </a:rPr>
              <a:t>ישומים צבאיים</a:t>
            </a:r>
            <a:endParaRPr lang="en-US" b="1">
              <a:solidFill>
                <a:srgbClr val="FF5050"/>
              </a:solidFill>
            </a:endParaRPr>
          </a:p>
        </p:txBody>
      </p:sp>
      <p:sp>
        <p:nvSpPr>
          <p:cNvPr id="86026" name="Line 10"/>
          <p:cNvSpPr>
            <a:spLocks noChangeShapeType="1"/>
          </p:cNvSpPr>
          <p:nvPr/>
        </p:nvSpPr>
        <p:spPr bwMode="auto">
          <a:xfrm>
            <a:off x="5867400" y="5589588"/>
            <a:ext cx="0" cy="0"/>
          </a:xfrm>
          <a:prstGeom prst="line">
            <a:avLst/>
          </a:prstGeom>
          <a:noFill/>
          <a:ln w="9525">
            <a:solidFill>
              <a:schemeClr val="tx1"/>
            </a:solidFill>
            <a:round/>
            <a:headEnd/>
            <a:tailEnd type="triangle" w="med" len="med"/>
          </a:ln>
          <a:effectLst/>
        </p:spPr>
        <p:txBody>
          <a:bodyPr/>
          <a:lstStyle/>
          <a:p>
            <a:endParaRPr lang="he-IL"/>
          </a:p>
        </p:txBody>
      </p:sp>
      <p:sp>
        <p:nvSpPr>
          <p:cNvPr id="86027" name="Line 11"/>
          <p:cNvSpPr>
            <a:spLocks noChangeShapeType="1"/>
          </p:cNvSpPr>
          <p:nvPr/>
        </p:nvSpPr>
        <p:spPr bwMode="auto">
          <a:xfrm>
            <a:off x="5940425" y="5949950"/>
            <a:ext cx="1079500" cy="142875"/>
          </a:xfrm>
          <a:prstGeom prst="line">
            <a:avLst/>
          </a:prstGeom>
          <a:noFill/>
          <a:ln w="9525">
            <a:solidFill>
              <a:schemeClr val="tx1"/>
            </a:solidFill>
            <a:round/>
            <a:headEnd/>
            <a:tailEnd type="triangle" w="med" len="med"/>
          </a:ln>
          <a:effectLst/>
        </p:spPr>
        <p:txBody>
          <a:bodyPr/>
          <a:lstStyle/>
          <a:p>
            <a:endParaRPr lang="he-IL"/>
          </a:p>
        </p:txBody>
      </p:sp>
    </p:spTree>
  </p:cSld>
  <p:clrMapOvr>
    <a:masterClrMapping/>
  </p:clrMapOvr>
  <p:transition>
    <p:strips dir="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מציין מיקום של מספר שקופית 3"/>
          <p:cNvSpPr>
            <a:spLocks noGrp="1"/>
          </p:cNvSpPr>
          <p:nvPr>
            <p:ph type="sldNum" sz="quarter" idx="12"/>
          </p:nvPr>
        </p:nvSpPr>
        <p:spPr/>
        <p:txBody>
          <a:bodyPr/>
          <a:lstStyle/>
          <a:p>
            <a:fld id="{E4E1303D-49A3-4665-A1C3-C834C3F39DF1}" type="slidenum">
              <a:rPr lang="he-IL"/>
              <a:pPr/>
              <a:t>17</a:t>
            </a:fld>
            <a:endParaRPr lang="en-US"/>
          </a:p>
        </p:txBody>
      </p:sp>
      <p:pic>
        <p:nvPicPr>
          <p:cNvPr id="114692" name="Picture 4"/>
          <p:cNvPicPr>
            <a:picLocks noChangeAspect="1" noChangeArrowheads="1"/>
          </p:cNvPicPr>
          <p:nvPr/>
        </p:nvPicPr>
        <p:blipFill>
          <a:blip r:embed="rId2" cstate="print"/>
          <a:srcRect/>
          <a:stretch>
            <a:fillRect/>
          </a:stretch>
        </p:blipFill>
        <p:spPr bwMode="auto">
          <a:xfrm>
            <a:off x="976313" y="814388"/>
            <a:ext cx="7191375" cy="5229225"/>
          </a:xfrm>
          <a:prstGeom prst="rect">
            <a:avLst/>
          </a:prstGeom>
          <a:noFill/>
          <a:ln w="9525">
            <a:noFill/>
            <a:miter lim="800000"/>
            <a:headEnd/>
            <a:tailEnd/>
          </a:ln>
          <a:effectLst/>
        </p:spPr>
      </p:pic>
      <p:sp>
        <p:nvSpPr>
          <p:cNvPr id="114693" name="Text Box 5"/>
          <p:cNvSpPr txBox="1">
            <a:spLocks noChangeArrowheads="1"/>
          </p:cNvSpPr>
          <p:nvPr/>
        </p:nvSpPr>
        <p:spPr bwMode="auto">
          <a:xfrm>
            <a:off x="684213" y="301625"/>
            <a:ext cx="7991475" cy="396875"/>
          </a:xfrm>
          <a:prstGeom prst="rect">
            <a:avLst/>
          </a:prstGeom>
          <a:noFill/>
          <a:ln w="9525">
            <a:noFill/>
            <a:miter lim="800000"/>
            <a:headEnd/>
            <a:tailEnd/>
          </a:ln>
          <a:effectLst/>
        </p:spPr>
        <p:txBody>
          <a:bodyPr>
            <a:spAutoFit/>
          </a:bodyPr>
          <a:lstStyle/>
          <a:p>
            <a:pPr algn="ctr">
              <a:spcBef>
                <a:spcPct val="50000"/>
              </a:spcBef>
            </a:pPr>
            <a:r>
              <a:rPr lang="he-IL" sz="2000">
                <a:solidFill>
                  <a:srgbClr val="FF0000"/>
                </a:solidFill>
                <a:cs typeface="David" pitchFamily="2" charset="-79"/>
              </a:rPr>
              <a:t>אינדיקציה בזמן אמת על תנועת אוטובוסים בעזרת הודעות </a:t>
            </a:r>
            <a:r>
              <a:rPr lang="en-US" sz="2000">
                <a:solidFill>
                  <a:srgbClr val="FF0000"/>
                </a:solidFill>
                <a:cs typeface="David" pitchFamily="2" charset="-79"/>
              </a:rPr>
              <a:t>SMS   </a:t>
            </a:r>
            <a:r>
              <a:rPr lang="he-IL" sz="2000">
                <a:solidFill>
                  <a:srgbClr val="FF0000"/>
                </a:solidFill>
                <a:cs typeface="David" pitchFamily="2" charset="-79"/>
              </a:rPr>
              <a:t> </a:t>
            </a:r>
            <a:endParaRPr lang="en-GB" sz="2000">
              <a:solidFill>
                <a:srgbClr val="FF0000"/>
              </a:solidFill>
              <a:cs typeface="David" pitchFamily="2" charset="-79"/>
            </a:endParaRPr>
          </a:p>
        </p:txBody>
      </p:sp>
    </p:spTree>
  </p:cSld>
  <p:clrMapOvr>
    <a:masterClrMapping/>
  </p:clrMapOvr>
  <p:transition>
    <p:split orient="vert" dir="in"/>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 name="מציין מיקום של מספר שקופית 3"/>
          <p:cNvSpPr>
            <a:spLocks noGrp="1"/>
          </p:cNvSpPr>
          <p:nvPr>
            <p:ph type="sldNum" sz="quarter" idx="12"/>
          </p:nvPr>
        </p:nvSpPr>
        <p:spPr/>
        <p:txBody>
          <a:bodyPr/>
          <a:lstStyle/>
          <a:p>
            <a:fld id="{67A8F660-3B85-42E3-AD8D-ED76269239A8}" type="slidenum">
              <a:rPr lang="he-IL"/>
              <a:pPr/>
              <a:t>18</a:t>
            </a:fld>
            <a:endParaRPr lang="en-US"/>
          </a:p>
        </p:txBody>
      </p:sp>
      <p:sp>
        <p:nvSpPr>
          <p:cNvPr id="115716" name="Rectangle 4"/>
          <p:cNvSpPr>
            <a:spLocks noChangeArrowheads="1"/>
          </p:cNvSpPr>
          <p:nvPr/>
        </p:nvSpPr>
        <p:spPr bwMode="auto">
          <a:xfrm>
            <a:off x="685800" y="609600"/>
            <a:ext cx="7772400" cy="1143000"/>
          </a:xfrm>
          <a:prstGeom prst="rect">
            <a:avLst/>
          </a:prstGeom>
          <a:noFill/>
          <a:ln w="9525">
            <a:noFill/>
            <a:miter lim="800000"/>
            <a:headEnd/>
            <a:tailEnd/>
          </a:ln>
          <a:effectLst/>
        </p:spPr>
        <p:txBody>
          <a:bodyPr anchor="ctr"/>
          <a:lstStyle/>
          <a:p>
            <a:pPr algn="ctr"/>
            <a:r>
              <a:rPr lang="he-IL" sz="6600" u="sng">
                <a:solidFill>
                  <a:schemeClr val="tx2"/>
                </a:solidFill>
                <a:effectLst>
                  <a:outerShdw blurRad="38100" dist="38100" dir="2700000" algn="tl">
                    <a:srgbClr val="000000"/>
                  </a:outerShdw>
                </a:effectLst>
                <a:cs typeface="Arial (Hebrew)" charset="-79"/>
              </a:rPr>
              <a:t>מערכת הנחייה</a:t>
            </a:r>
            <a:endParaRPr lang="en-US" sz="6600" u="sng">
              <a:solidFill>
                <a:schemeClr val="tx2"/>
              </a:solidFill>
              <a:effectLst>
                <a:outerShdw blurRad="38100" dist="38100" dir="2700000" algn="tl">
                  <a:srgbClr val="000000"/>
                </a:outerShdw>
              </a:effectLst>
              <a:cs typeface="Arial (Hebrew)" charset="-79"/>
            </a:endParaRPr>
          </a:p>
        </p:txBody>
      </p:sp>
      <p:grpSp>
        <p:nvGrpSpPr>
          <p:cNvPr id="2" name="Group 5"/>
          <p:cNvGrpSpPr>
            <a:grpSpLocks/>
          </p:cNvGrpSpPr>
          <p:nvPr/>
        </p:nvGrpSpPr>
        <p:grpSpPr bwMode="auto">
          <a:xfrm>
            <a:off x="1908175" y="2060575"/>
            <a:ext cx="5257800" cy="3771900"/>
            <a:chOff x="1980" y="7817"/>
            <a:chExt cx="8280" cy="5939"/>
          </a:xfrm>
        </p:grpSpPr>
        <p:sp>
          <p:nvSpPr>
            <p:cNvPr id="115718" name="Rectangle 6"/>
            <p:cNvSpPr>
              <a:spLocks noChangeArrowheads="1"/>
            </p:cNvSpPr>
            <p:nvPr/>
          </p:nvSpPr>
          <p:spPr bwMode="auto">
            <a:xfrm>
              <a:off x="2700" y="11236"/>
              <a:ext cx="2160" cy="1440"/>
            </a:xfrm>
            <a:prstGeom prst="rect">
              <a:avLst/>
            </a:prstGeom>
            <a:solidFill>
              <a:srgbClr val="00FF00"/>
            </a:solidFill>
            <a:ln w="9525">
              <a:miter lim="800000"/>
              <a:headEnd/>
              <a:tailEnd/>
            </a:ln>
            <a:effectLst/>
            <a:scene3d>
              <a:camera prst="legacyObliqueBottomLeft"/>
              <a:lightRig rig="legacyFlat3" dir="t"/>
            </a:scene3d>
            <a:sp3d extrusionH="430200" prstMaterial="legacyMatte">
              <a:bevelT w="13500" h="13500" prst="angle"/>
              <a:bevelB w="13500" h="13500" prst="angle"/>
              <a:extrusionClr>
                <a:srgbClr val="00FF00"/>
              </a:extrusionClr>
            </a:sp3d>
          </p:spPr>
          <p:txBody>
            <a:bodyPr>
              <a:flatTx/>
            </a:bodyPr>
            <a:lstStyle/>
            <a:p>
              <a:endParaRPr lang="he-IL"/>
            </a:p>
          </p:txBody>
        </p:sp>
        <p:sp>
          <p:nvSpPr>
            <p:cNvPr id="115719" name="Rectangle 7"/>
            <p:cNvSpPr>
              <a:spLocks noChangeArrowheads="1"/>
            </p:cNvSpPr>
            <p:nvPr/>
          </p:nvSpPr>
          <p:spPr bwMode="auto">
            <a:xfrm>
              <a:off x="8100" y="11236"/>
              <a:ext cx="2160" cy="1440"/>
            </a:xfrm>
            <a:prstGeom prst="rect">
              <a:avLst/>
            </a:prstGeom>
            <a:solidFill>
              <a:srgbClr val="00FF00"/>
            </a:solidFill>
            <a:ln w="9525">
              <a:miter lim="800000"/>
              <a:headEnd/>
              <a:tailEnd/>
            </a:ln>
            <a:effectLst/>
            <a:scene3d>
              <a:camera prst="legacyObliqueBottomLeft"/>
              <a:lightRig rig="legacyFlat3" dir="t"/>
            </a:scene3d>
            <a:sp3d extrusionH="430200" prstMaterial="legacyMatte">
              <a:bevelT w="13500" h="13500" prst="angle"/>
              <a:bevelB w="13500" h="13500" prst="angle"/>
              <a:extrusionClr>
                <a:srgbClr val="00FF00"/>
              </a:extrusionClr>
            </a:sp3d>
          </p:spPr>
          <p:txBody>
            <a:bodyPr>
              <a:flatTx/>
            </a:bodyPr>
            <a:lstStyle/>
            <a:p>
              <a:endParaRPr lang="he-IL"/>
            </a:p>
          </p:txBody>
        </p:sp>
        <p:sp>
          <p:nvSpPr>
            <p:cNvPr id="115720" name="Line 8"/>
            <p:cNvSpPr>
              <a:spLocks noChangeShapeType="1"/>
            </p:cNvSpPr>
            <p:nvPr/>
          </p:nvSpPr>
          <p:spPr bwMode="auto">
            <a:xfrm flipH="1" flipV="1">
              <a:off x="2700" y="9256"/>
              <a:ext cx="900" cy="1980"/>
            </a:xfrm>
            <a:prstGeom prst="line">
              <a:avLst/>
            </a:prstGeom>
            <a:noFill/>
            <a:ln w="9525">
              <a:solidFill>
                <a:srgbClr val="000000"/>
              </a:solidFill>
              <a:round/>
              <a:headEnd/>
              <a:tailEnd type="triangle" w="med" len="med"/>
            </a:ln>
          </p:spPr>
          <p:txBody>
            <a:bodyPr/>
            <a:lstStyle/>
            <a:p>
              <a:endParaRPr lang="he-IL"/>
            </a:p>
          </p:txBody>
        </p:sp>
        <p:sp>
          <p:nvSpPr>
            <p:cNvPr id="115721" name="Line 9"/>
            <p:cNvSpPr>
              <a:spLocks noChangeShapeType="1"/>
            </p:cNvSpPr>
            <p:nvPr/>
          </p:nvSpPr>
          <p:spPr bwMode="auto">
            <a:xfrm>
              <a:off x="3060" y="9256"/>
              <a:ext cx="900" cy="1980"/>
            </a:xfrm>
            <a:prstGeom prst="line">
              <a:avLst/>
            </a:prstGeom>
            <a:noFill/>
            <a:ln w="9525">
              <a:solidFill>
                <a:srgbClr val="000000"/>
              </a:solidFill>
              <a:round/>
              <a:headEnd/>
              <a:tailEnd type="triangle" w="med" len="med"/>
            </a:ln>
          </p:spPr>
          <p:txBody>
            <a:bodyPr/>
            <a:lstStyle/>
            <a:p>
              <a:endParaRPr lang="he-IL"/>
            </a:p>
          </p:txBody>
        </p:sp>
        <p:sp>
          <p:nvSpPr>
            <p:cNvPr id="115722" name="Line 10"/>
            <p:cNvSpPr>
              <a:spLocks noChangeShapeType="1"/>
            </p:cNvSpPr>
            <p:nvPr/>
          </p:nvSpPr>
          <p:spPr bwMode="auto">
            <a:xfrm flipH="1">
              <a:off x="7560" y="12316"/>
              <a:ext cx="360" cy="0"/>
            </a:xfrm>
            <a:prstGeom prst="line">
              <a:avLst/>
            </a:prstGeom>
            <a:noFill/>
            <a:ln w="9525">
              <a:solidFill>
                <a:srgbClr val="000000"/>
              </a:solidFill>
              <a:round/>
              <a:headEnd/>
              <a:tailEnd type="triangle" w="med" len="med"/>
            </a:ln>
          </p:spPr>
          <p:txBody>
            <a:bodyPr/>
            <a:lstStyle/>
            <a:p>
              <a:endParaRPr lang="he-IL"/>
            </a:p>
          </p:txBody>
        </p:sp>
        <p:sp>
          <p:nvSpPr>
            <p:cNvPr id="115723" name="Line 11"/>
            <p:cNvSpPr>
              <a:spLocks noChangeShapeType="1"/>
            </p:cNvSpPr>
            <p:nvPr/>
          </p:nvSpPr>
          <p:spPr bwMode="auto">
            <a:xfrm>
              <a:off x="7560" y="11956"/>
              <a:ext cx="360" cy="0"/>
            </a:xfrm>
            <a:prstGeom prst="line">
              <a:avLst/>
            </a:prstGeom>
            <a:noFill/>
            <a:ln w="9525">
              <a:solidFill>
                <a:srgbClr val="000000"/>
              </a:solidFill>
              <a:round/>
              <a:headEnd/>
              <a:tailEnd type="triangle" w="med" len="med"/>
            </a:ln>
          </p:spPr>
          <p:txBody>
            <a:bodyPr/>
            <a:lstStyle/>
            <a:p>
              <a:endParaRPr lang="he-IL"/>
            </a:p>
          </p:txBody>
        </p:sp>
        <p:sp>
          <p:nvSpPr>
            <p:cNvPr id="115724" name="Line 12"/>
            <p:cNvSpPr>
              <a:spLocks noChangeShapeType="1"/>
            </p:cNvSpPr>
            <p:nvPr/>
          </p:nvSpPr>
          <p:spPr bwMode="auto">
            <a:xfrm>
              <a:off x="9000" y="12856"/>
              <a:ext cx="0" cy="360"/>
            </a:xfrm>
            <a:prstGeom prst="line">
              <a:avLst/>
            </a:prstGeom>
            <a:noFill/>
            <a:ln w="9525">
              <a:solidFill>
                <a:srgbClr val="000000"/>
              </a:solidFill>
              <a:round/>
              <a:headEnd/>
              <a:tailEnd type="triangle" w="med" len="med"/>
            </a:ln>
          </p:spPr>
          <p:txBody>
            <a:bodyPr/>
            <a:lstStyle/>
            <a:p>
              <a:endParaRPr lang="he-IL"/>
            </a:p>
          </p:txBody>
        </p:sp>
        <p:grpSp>
          <p:nvGrpSpPr>
            <p:cNvPr id="3" name="Group 13"/>
            <p:cNvGrpSpPr>
              <a:grpSpLocks/>
            </p:cNvGrpSpPr>
            <p:nvPr/>
          </p:nvGrpSpPr>
          <p:grpSpPr bwMode="auto">
            <a:xfrm>
              <a:off x="1980" y="7817"/>
              <a:ext cx="6840" cy="1260"/>
              <a:chOff x="1980" y="8460"/>
              <a:chExt cx="6840" cy="1260"/>
            </a:xfrm>
          </p:grpSpPr>
          <p:sp>
            <p:nvSpPr>
              <p:cNvPr id="115726" name="Rectangle 14"/>
              <p:cNvSpPr>
                <a:spLocks noChangeArrowheads="1"/>
              </p:cNvSpPr>
              <p:nvPr/>
            </p:nvSpPr>
            <p:spPr bwMode="auto">
              <a:xfrm>
                <a:off x="1980" y="8460"/>
                <a:ext cx="1980" cy="1260"/>
              </a:xfrm>
              <a:prstGeom prst="rect">
                <a:avLst/>
              </a:prstGeom>
              <a:solidFill>
                <a:srgbClr val="0099FF"/>
              </a:solidFill>
              <a:ln w="9525">
                <a:miter lim="800000"/>
                <a:headEnd/>
                <a:tailEnd/>
              </a:ln>
              <a:effectLst/>
              <a:scene3d>
                <a:camera prst="legacyObliqueBottomLeft"/>
                <a:lightRig rig="legacyFlat3" dir="t"/>
              </a:scene3d>
              <a:sp3d extrusionH="430200" prstMaterial="legacyMatte">
                <a:bevelT w="13500" h="13500" prst="angle"/>
                <a:bevelB w="13500" h="13500" prst="angle"/>
                <a:extrusionClr>
                  <a:srgbClr val="0099FF"/>
                </a:extrusionClr>
              </a:sp3d>
            </p:spPr>
            <p:txBody>
              <a:bodyPr>
                <a:flatTx/>
              </a:bodyPr>
              <a:lstStyle/>
              <a:p>
                <a:endParaRPr lang="he-IL"/>
              </a:p>
            </p:txBody>
          </p:sp>
          <p:sp>
            <p:nvSpPr>
              <p:cNvPr id="115727" name="Line 15"/>
              <p:cNvSpPr>
                <a:spLocks noChangeShapeType="1"/>
              </p:cNvSpPr>
              <p:nvPr/>
            </p:nvSpPr>
            <p:spPr bwMode="auto">
              <a:xfrm flipH="1">
                <a:off x="3960" y="9180"/>
                <a:ext cx="2520" cy="0"/>
              </a:xfrm>
              <a:prstGeom prst="line">
                <a:avLst/>
              </a:prstGeom>
              <a:noFill/>
              <a:ln w="9525">
                <a:solidFill>
                  <a:srgbClr val="000000"/>
                </a:solidFill>
                <a:round/>
                <a:headEnd/>
                <a:tailEnd type="triangle" w="med" len="med"/>
              </a:ln>
            </p:spPr>
            <p:txBody>
              <a:bodyPr/>
              <a:lstStyle/>
              <a:p>
                <a:endParaRPr lang="he-IL"/>
              </a:p>
            </p:txBody>
          </p:sp>
          <p:sp>
            <p:nvSpPr>
              <p:cNvPr id="115728" name="Text Box 16"/>
              <p:cNvSpPr txBox="1">
                <a:spLocks noChangeArrowheads="1"/>
              </p:cNvSpPr>
              <p:nvPr/>
            </p:nvSpPr>
            <p:spPr bwMode="auto">
              <a:xfrm>
                <a:off x="1980" y="8640"/>
                <a:ext cx="1980" cy="900"/>
              </a:xfrm>
              <a:prstGeom prst="rect">
                <a:avLst/>
              </a:prstGeom>
              <a:solidFill>
                <a:srgbClr val="0099FF"/>
              </a:solidFill>
              <a:ln w="9525">
                <a:noFill/>
                <a:miter lim="800000"/>
                <a:headEnd/>
                <a:tailEnd/>
              </a:ln>
            </p:spPr>
            <p:txBody>
              <a:bodyPr/>
              <a:lstStyle/>
              <a:p>
                <a:pPr algn="ctr" rtl="0" eaLnBrk="0" hangingPunct="0"/>
                <a:r>
                  <a:rPr lang="he-IL" sz="1400">
                    <a:latin typeface="Arial (Hebrew)" charset="-79"/>
                    <a:cs typeface="Arial (Hebrew)" charset="-79"/>
                  </a:rPr>
                  <a:t>מקלט</a:t>
                </a:r>
                <a:endParaRPr lang="en-US" sz="1400">
                  <a:latin typeface="Arial (Hebrew)" charset="-79"/>
                  <a:cs typeface="Arial (Hebrew)" charset="-79"/>
                </a:endParaRPr>
              </a:p>
              <a:p>
                <a:pPr algn="ctr" eaLnBrk="0" hangingPunct="0"/>
                <a:r>
                  <a:rPr lang="he-IL" sz="1400">
                    <a:latin typeface="Arial (Hebrew)" charset="-79"/>
                    <a:cs typeface="Arial (Hebrew)" charset="-79"/>
                  </a:rPr>
                  <a:t>בידי המשתמש</a:t>
                </a:r>
                <a:endParaRPr lang="en-US" sz="1400">
                  <a:latin typeface="Arial (Hebrew)" charset="-79"/>
                  <a:cs typeface="Arial (Hebrew)" charset="-79"/>
                </a:endParaRPr>
              </a:p>
            </p:txBody>
          </p:sp>
          <p:grpSp>
            <p:nvGrpSpPr>
              <p:cNvPr id="4" name="Group 17"/>
              <p:cNvGrpSpPr>
                <a:grpSpLocks/>
              </p:cNvGrpSpPr>
              <p:nvPr/>
            </p:nvGrpSpPr>
            <p:grpSpPr bwMode="auto">
              <a:xfrm>
                <a:off x="6660" y="8460"/>
                <a:ext cx="2160" cy="1260"/>
                <a:chOff x="6660" y="8460"/>
                <a:chExt cx="2160" cy="1260"/>
              </a:xfrm>
            </p:grpSpPr>
            <p:sp>
              <p:nvSpPr>
                <p:cNvPr id="115730" name="Rectangle 18"/>
                <p:cNvSpPr>
                  <a:spLocks noChangeArrowheads="1"/>
                </p:cNvSpPr>
                <p:nvPr/>
              </p:nvSpPr>
              <p:spPr bwMode="auto">
                <a:xfrm>
                  <a:off x="6660" y="8460"/>
                  <a:ext cx="2160" cy="1260"/>
                </a:xfrm>
                <a:prstGeom prst="rect">
                  <a:avLst/>
                </a:prstGeom>
                <a:solidFill>
                  <a:srgbClr val="FF5050"/>
                </a:solidFill>
                <a:ln w="9525">
                  <a:miter lim="800000"/>
                  <a:headEnd/>
                  <a:tailEnd/>
                </a:ln>
                <a:effectLst/>
                <a:scene3d>
                  <a:camera prst="legacyObliqueBottomLeft"/>
                  <a:lightRig rig="legacyFlat3" dir="t"/>
                </a:scene3d>
                <a:sp3d extrusionH="430200" prstMaterial="legacyMatte">
                  <a:bevelT w="13500" h="13500" prst="angle"/>
                  <a:bevelB w="13500" h="13500" prst="angle"/>
                  <a:extrusionClr>
                    <a:srgbClr val="FF5050"/>
                  </a:extrusionClr>
                </a:sp3d>
              </p:spPr>
              <p:txBody>
                <a:bodyPr>
                  <a:flatTx/>
                </a:bodyPr>
                <a:lstStyle/>
                <a:p>
                  <a:endParaRPr lang="he-IL"/>
                </a:p>
              </p:txBody>
            </p:sp>
            <p:sp>
              <p:nvSpPr>
                <p:cNvPr id="115731" name="Text Box 19"/>
                <p:cNvSpPr txBox="1">
                  <a:spLocks noChangeArrowheads="1"/>
                </p:cNvSpPr>
                <p:nvPr/>
              </p:nvSpPr>
              <p:spPr bwMode="auto">
                <a:xfrm>
                  <a:off x="6840" y="8460"/>
                  <a:ext cx="1800" cy="1260"/>
                </a:xfrm>
                <a:prstGeom prst="rect">
                  <a:avLst/>
                </a:prstGeom>
                <a:noFill/>
                <a:ln w="9525">
                  <a:noFill/>
                  <a:miter lim="800000"/>
                  <a:headEnd/>
                  <a:tailEnd/>
                </a:ln>
              </p:spPr>
              <p:txBody>
                <a:bodyPr/>
                <a:lstStyle/>
                <a:p>
                  <a:pPr algn="ctr" rtl="0" eaLnBrk="0" hangingPunct="0"/>
                  <a:r>
                    <a:rPr lang="he-IL" sz="1400">
                      <a:latin typeface="Arial (Hebrew)" charset="-79"/>
                      <a:cs typeface="Arial (Hebrew)" charset="-79"/>
                    </a:rPr>
                    <a:t>מערכת</a:t>
                  </a:r>
                  <a:endParaRPr lang="en-US" sz="1400">
                    <a:latin typeface="Arial (Hebrew)" charset="-79"/>
                    <a:cs typeface="Arial (Hebrew)" charset="-79"/>
                  </a:endParaRPr>
                </a:p>
                <a:p>
                  <a:pPr algn="ctr" rtl="0" eaLnBrk="0" hangingPunct="0"/>
                  <a:r>
                    <a:rPr lang="en-US" sz="1400">
                      <a:latin typeface="Arial (Hebrew)" charset="-79"/>
                      <a:cs typeface="Arial (Hebrew)" charset="-79"/>
                    </a:rPr>
                    <a:t>GPS</a:t>
                  </a:r>
                  <a:endParaRPr lang="he-IL" sz="1400">
                    <a:latin typeface="Arial (Hebrew)" charset="-79"/>
                    <a:cs typeface="Arial (Hebrew)" charset="-79"/>
                  </a:endParaRPr>
                </a:p>
                <a:p>
                  <a:pPr algn="ctr" rtl="0" eaLnBrk="0" hangingPunct="0"/>
                  <a:r>
                    <a:rPr lang="he-IL" sz="1400">
                      <a:latin typeface="Arial (Hebrew)" charset="-79"/>
                      <a:cs typeface="Arial (Hebrew)" charset="-79"/>
                    </a:rPr>
                    <a:t>מערכת </a:t>
                  </a:r>
                </a:p>
                <a:p>
                  <a:pPr algn="ctr" rtl="0" eaLnBrk="0" hangingPunct="0"/>
                  <a:r>
                    <a:rPr lang="en-US" sz="1400">
                      <a:latin typeface="Arial (Hebrew)" charset="-79"/>
                      <a:cs typeface="Arial (Hebrew)" charset="-79"/>
                    </a:rPr>
                    <a:t>RF</a:t>
                  </a:r>
                  <a:endParaRPr lang="en-US" sz="1200">
                    <a:latin typeface="Times New Roman" pitchFamily="18" charset="0"/>
                  </a:endParaRPr>
                </a:p>
              </p:txBody>
            </p:sp>
          </p:grpSp>
        </p:grpSp>
        <p:sp>
          <p:nvSpPr>
            <p:cNvPr id="115732" name="Text Box 20"/>
            <p:cNvSpPr txBox="1">
              <a:spLocks noChangeArrowheads="1"/>
            </p:cNvSpPr>
            <p:nvPr/>
          </p:nvSpPr>
          <p:spPr bwMode="auto">
            <a:xfrm>
              <a:off x="2700" y="11236"/>
              <a:ext cx="2160" cy="1440"/>
            </a:xfrm>
            <a:prstGeom prst="rect">
              <a:avLst/>
            </a:prstGeom>
            <a:noFill/>
            <a:ln w="9525">
              <a:noFill/>
              <a:miter lim="800000"/>
              <a:headEnd/>
              <a:tailEnd/>
            </a:ln>
          </p:spPr>
          <p:txBody>
            <a:bodyPr/>
            <a:lstStyle/>
            <a:p>
              <a:pPr algn="ctr" eaLnBrk="0" hangingPunct="0"/>
              <a:endParaRPr lang="en-US" sz="1400"/>
            </a:p>
            <a:p>
              <a:pPr algn="ctr" eaLnBrk="0" hangingPunct="0"/>
              <a:r>
                <a:rPr lang="he-IL" sz="1400">
                  <a:latin typeface="Arial (Hebrew)" charset="-79"/>
                  <a:cs typeface="Arial (Hebrew)" charset="-79"/>
                </a:rPr>
                <a:t>מעגל</a:t>
              </a:r>
            </a:p>
            <a:p>
              <a:pPr algn="ctr" rtl="0" eaLnBrk="0" hangingPunct="0"/>
              <a:r>
                <a:rPr lang="he-IL" sz="1400">
                  <a:latin typeface="Arial (Hebrew)" charset="-79"/>
                  <a:cs typeface="Arial (Hebrew)" charset="-79"/>
                </a:rPr>
                <a:t>המיקרו-בקר</a:t>
              </a:r>
              <a:endParaRPr lang="en-US" sz="1400">
                <a:latin typeface="Arial (Hebrew)" charset="-79"/>
                <a:cs typeface="Arial (Hebrew)" charset="-79"/>
              </a:endParaRPr>
            </a:p>
          </p:txBody>
        </p:sp>
        <p:sp>
          <p:nvSpPr>
            <p:cNvPr id="115733" name="Text Box 21"/>
            <p:cNvSpPr txBox="1">
              <a:spLocks noChangeArrowheads="1"/>
            </p:cNvSpPr>
            <p:nvPr/>
          </p:nvSpPr>
          <p:spPr bwMode="auto">
            <a:xfrm>
              <a:off x="8280" y="11236"/>
              <a:ext cx="1800" cy="1440"/>
            </a:xfrm>
            <a:prstGeom prst="rect">
              <a:avLst/>
            </a:prstGeom>
            <a:noFill/>
            <a:ln w="9525">
              <a:noFill/>
              <a:miter lim="800000"/>
              <a:headEnd/>
              <a:tailEnd/>
            </a:ln>
          </p:spPr>
          <p:txBody>
            <a:bodyPr/>
            <a:lstStyle/>
            <a:p>
              <a:pPr algn="ctr" eaLnBrk="0" hangingPunct="0">
                <a:spcBef>
                  <a:spcPts val="500"/>
                </a:spcBef>
                <a:spcAft>
                  <a:spcPts val="500"/>
                </a:spcAft>
              </a:pPr>
              <a:r>
                <a:rPr lang="he-IL" sz="1400">
                  <a:latin typeface="Times New Roman" pitchFamily="18" charset="0"/>
                  <a:cs typeface="Arial (Hebrew)" charset="-79"/>
                </a:rPr>
                <a:t>מחשב</a:t>
              </a:r>
            </a:p>
            <a:p>
              <a:pPr algn="ctr" eaLnBrk="0" hangingPunct="0">
                <a:spcBef>
                  <a:spcPts val="500"/>
                </a:spcBef>
                <a:spcAft>
                  <a:spcPts val="500"/>
                </a:spcAft>
              </a:pPr>
              <a:r>
                <a:rPr lang="en-US" sz="1400">
                  <a:latin typeface="Times New Roman" pitchFamily="18" charset="0"/>
                  <a:ea typeface="Arial Unicode MS" pitchFamily="34" charset="-128"/>
                  <a:cs typeface="Arial Unicode MS" pitchFamily="34" charset="-128"/>
                </a:rPr>
                <a:t>PC</a:t>
              </a:r>
              <a:endParaRPr lang="en-US" sz="1200">
                <a:latin typeface="Times New Roman" pitchFamily="18" charset="0"/>
                <a:ea typeface="Arial Unicode MS" pitchFamily="34" charset="-128"/>
                <a:cs typeface="Arial Unicode MS" pitchFamily="34" charset="-128"/>
              </a:endParaRPr>
            </a:p>
          </p:txBody>
        </p:sp>
        <p:sp>
          <p:nvSpPr>
            <p:cNvPr id="115734" name="Rectangle 22"/>
            <p:cNvSpPr>
              <a:spLocks noChangeArrowheads="1"/>
            </p:cNvSpPr>
            <p:nvPr/>
          </p:nvSpPr>
          <p:spPr bwMode="auto">
            <a:xfrm>
              <a:off x="5580" y="11236"/>
              <a:ext cx="1980" cy="1440"/>
            </a:xfrm>
            <a:prstGeom prst="rect">
              <a:avLst/>
            </a:prstGeom>
            <a:solidFill>
              <a:srgbClr val="CCFFFF"/>
            </a:solidFill>
            <a:ln w="9525">
              <a:miter lim="800000"/>
              <a:headEnd/>
              <a:tailEnd/>
            </a:ln>
            <a:effectLst/>
            <a:scene3d>
              <a:camera prst="legacyObliqueBottomLeft"/>
              <a:lightRig rig="legacyFlat3" dir="t"/>
            </a:scene3d>
            <a:sp3d extrusionH="430200" prstMaterial="legacyMatte">
              <a:bevelT w="13500" h="13500" prst="angle"/>
              <a:bevelB w="13500" h="13500" prst="angle"/>
              <a:extrusionClr>
                <a:srgbClr val="CCFFFF"/>
              </a:extrusionClr>
            </a:sp3d>
          </p:spPr>
          <p:txBody>
            <a:bodyPr>
              <a:flatTx/>
            </a:bodyPr>
            <a:lstStyle/>
            <a:p>
              <a:endParaRPr lang="he-IL"/>
            </a:p>
          </p:txBody>
        </p:sp>
        <p:sp>
          <p:nvSpPr>
            <p:cNvPr id="115735" name="Line 23"/>
            <p:cNvSpPr>
              <a:spLocks noChangeShapeType="1"/>
            </p:cNvSpPr>
            <p:nvPr/>
          </p:nvSpPr>
          <p:spPr bwMode="auto">
            <a:xfrm>
              <a:off x="4860" y="11956"/>
              <a:ext cx="540" cy="0"/>
            </a:xfrm>
            <a:prstGeom prst="line">
              <a:avLst/>
            </a:prstGeom>
            <a:noFill/>
            <a:ln w="9525">
              <a:solidFill>
                <a:srgbClr val="000000"/>
              </a:solidFill>
              <a:round/>
              <a:headEnd/>
              <a:tailEnd type="triangle" w="med" len="med"/>
            </a:ln>
          </p:spPr>
          <p:txBody>
            <a:bodyPr/>
            <a:lstStyle/>
            <a:p>
              <a:endParaRPr lang="he-IL"/>
            </a:p>
          </p:txBody>
        </p:sp>
        <p:sp>
          <p:nvSpPr>
            <p:cNvPr id="115736" name="Line 24"/>
            <p:cNvSpPr>
              <a:spLocks noChangeShapeType="1"/>
            </p:cNvSpPr>
            <p:nvPr/>
          </p:nvSpPr>
          <p:spPr bwMode="auto">
            <a:xfrm flipH="1">
              <a:off x="4860" y="12316"/>
              <a:ext cx="540" cy="0"/>
            </a:xfrm>
            <a:prstGeom prst="line">
              <a:avLst/>
            </a:prstGeom>
            <a:noFill/>
            <a:ln w="9525">
              <a:solidFill>
                <a:srgbClr val="000000"/>
              </a:solidFill>
              <a:round/>
              <a:headEnd/>
              <a:tailEnd type="triangle" w="med" len="med"/>
            </a:ln>
          </p:spPr>
          <p:txBody>
            <a:bodyPr/>
            <a:lstStyle/>
            <a:p>
              <a:endParaRPr lang="he-IL"/>
            </a:p>
          </p:txBody>
        </p:sp>
        <p:sp>
          <p:nvSpPr>
            <p:cNvPr id="115737" name="Text Box 25"/>
            <p:cNvSpPr txBox="1">
              <a:spLocks noChangeArrowheads="1"/>
            </p:cNvSpPr>
            <p:nvPr/>
          </p:nvSpPr>
          <p:spPr bwMode="auto">
            <a:xfrm>
              <a:off x="5580" y="11236"/>
              <a:ext cx="1980" cy="1440"/>
            </a:xfrm>
            <a:prstGeom prst="rect">
              <a:avLst/>
            </a:prstGeom>
            <a:solidFill>
              <a:srgbClr val="FF5050"/>
            </a:solidFill>
            <a:ln w="9525">
              <a:noFill/>
              <a:miter lim="800000"/>
              <a:headEnd/>
              <a:tailEnd/>
            </a:ln>
          </p:spPr>
          <p:txBody>
            <a:bodyPr/>
            <a:lstStyle/>
            <a:p>
              <a:pPr eaLnBrk="0" hangingPunct="0"/>
              <a:endParaRPr lang="en-US" sz="1400"/>
            </a:p>
            <a:p>
              <a:pPr algn="ctr" eaLnBrk="0" hangingPunct="0"/>
              <a:r>
                <a:rPr lang="he-IL" sz="1400">
                  <a:latin typeface="Arial (Hebrew)" charset="-79"/>
                  <a:cs typeface="Arial (Hebrew)" charset="-79"/>
                </a:rPr>
                <a:t>מעגל</a:t>
              </a:r>
            </a:p>
            <a:p>
              <a:pPr algn="ctr" rtl="0" eaLnBrk="0" hangingPunct="0"/>
              <a:r>
                <a:rPr lang="en-US" sz="1400"/>
                <a:t>RS232</a:t>
              </a:r>
            </a:p>
          </p:txBody>
        </p:sp>
        <p:sp>
          <p:nvSpPr>
            <p:cNvPr id="115738" name="Rectangle 26"/>
            <p:cNvSpPr>
              <a:spLocks noChangeArrowheads="1"/>
            </p:cNvSpPr>
            <p:nvPr/>
          </p:nvSpPr>
          <p:spPr bwMode="auto">
            <a:xfrm>
              <a:off x="8100" y="13216"/>
              <a:ext cx="1980" cy="540"/>
            </a:xfrm>
            <a:prstGeom prst="rect">
              <a:avLst/>
            </a:prstGeom>
            <a:solidFill>
              <a:srgbClr val="FF66FF"/>
            </a:solidFill>
            <a:ln w="9525">
              <a:miter lim="800000"/>
              <a:headEnd/>
              <a:tailEnd/>
            </a:ln>
            <a:effectLst/>
            <a:scene3d>
              <a:camera prst="legacyObliqueBottomLeft"/>
              <a:lightRig rig="legacyFlat3" dir="t"/>
            </a:scene3d>
            <a:sp3d extrusionH="430200" prstMaterial="legacyMatte">
              <a:bevelT w="13500" h="13500" prst="angle"/>
              <a:bevelB w="13500" h="13500" prst="angle"/>
              <a:extrusionClr>
                <a:srgbClr val="FF66FF"/>
              </a:extrusionClr>
            </a:sp3d>
          </p:spPr>
          <p:txBody>
            <a:bodyPr>
              <a:flatTx/>
            </a:bodyPr>
            <a:lstStyle/>
            <a:p>
              <a:endParaRPr lang="he-IL"/>
            </a:p>
          </p:txBody>
        </p:sp>
        <p:sp>
          <p:nvSpPr>
            <p:cNvPr id="115739" name="Text Box 27"/>
            <p:cNvSpPr txBox="1">
              <a:spLocks noChangeArrowheads="1"/>
            </p:cNvSpPr>
            <p:nvPr/>
          </p:nvSpPr>
          <p:spPr bwMode="auto">
            <a:xfrm>
              <a:off x="8280" y="13216"/>
              <a:ext cx="1440" cy="540"/>
            </a:xfrm>
            <a:prstGeom prst="rect">
              <a:avLst/>
            </a:prstGeom>
            <a:solidFill>
              <a:srgbClr val="FF66FF"/>
            </a:solidFill>
            <a:ln w="9525">
              <a:noFill/>
              <a:miter lim="800000"/>
              <a:headEnd/>
              <a:tailEnd/>
            </a:ln>
          </p:spPr>
          <p:txBody>
            <a:bodyPr/>
            <a:lstStyle/>
            <a:p>
              <a:pPr eaLnBrk="0" hangingPunct="0"/>
              <a:r>
                <a:rPr lang="he-IL" sz="1400">
                  <a:latin typeface="Arial (Hebrew)" charset="-79"/>
                  <a:cs typeface="Arial (Hebrew)" charset="-79"/>
                </a:rPr>
                <a:t>פלט גרפי</a:t>
              </a:r>
            </a:p>
          </p:txBody>
        </p:sp>
      </p:grpSp>
    </p:spTree>
  </p:cSld>
  <p:clrMapOvr>
    <a:masterClrMapping/>
  </p:clrMapOvr>
  <p:transition>
    <p:split orient="vert" dir="in"/>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 name="מציין מיקום של מספר שקופית 3"/>
          <p:cNvSpPr>
            <a:spLocks noGrp="1"/>
          </p:cNvSpPr>
          <p:nvPr>
            <p:ph type="sldNum" sz="quarter" idx="12"/>
          </p:nvPr>
        </p:nvSpPr>
        <p:spPr/>
        <p:txBody>
          <a:bodyPr/>
          <a:lstStyle/>
          <a:p>
            <a:fld id="{EBB72753-DE32-4D6F-BDBC-973D3090B626}" type="slidenum">
              <a:rPr lang="he-IL"/>
              <a:pPr/>
              <a:t>19</a:t>
            </a:fld>
            <a:endParaRPr lang="en-US"/>
          </a:p>
        </p:txBody>
      </p:sp>
      <p:sp>
        <p:nvSpPr>
          <p:cNvPr id="117764" name="Rectangle 4"/>
          <p:cNvSpPr>
            <a:spLocks noChangeArrowheads="1"/>
          </p:cNvSpPr>
          <p:nvPr/>
        </p:nvSpPr>
        <p:spPr bwMode="auto">
          <a:xfrm>
            <a:off x="455613" y="152400"/>
            <a:ext cx="8072437" cy="912813"/>
          </a:xfrm>
          <a:prstGeom prst="rect">
            <a:avLst/>
          </a:prstGeom>
          <a:noFill/>
          <a:ln w="9525">
            <a:noFill/>
            <a:miter lim="800000"/>
            <a:headEnd/>
            <a:tailEnd/>
          </a:ln>
          <a:effectLst/>
        </p:spPr>
        <p:txBody>
          <a:bodyPr anchor="ctr" anchorCtr="1"/>
          <a:lstStyle/>
          <a:p>
            <a:pPr algn="ctr"/>
            <a:r>
              <a:rPr lang="he-IL" sz="4400">
                <a:solidFill>
                  <a:schemeClr val="tx2"/>
                </a:solidFill>
                <a:effectLst>
                  <a:outerShdw blurRad="38100" dist="38100" dir="2700000" algn="tl">
                    <a:srgbClr val="000000"/>
                  </a:outerShdw>
                </a:effectLst>
              </a:rPr>
              <a:t>בית חכם</a:t>
            </a:r>
            <a:endParaRPr lang="en-US" sz="4400">
              <a:solidFill>
                <a:schemeClr val="tx2"/>
              </a:solidFill>
              <a:effectLst>
                <a:outerShdw blurRad="38100" dist="38100" dir="2700000" algn="tl">
                  <a:srgbClr val="000000"/>
                </a:outerShdw>
              </a:effectLst>
            </a:endParaRPr>
          </a:p>
        </p:txBody>
      </p:sp>
      <p:sp>
        <p:nvSpPr>
          <p:cNvPr id="117765" name="Rectangle 5"/>
          <p:cNvSpPr>
            <a:spLocks noChangeArrowheads="1"/>
          </p:cNvSpPr>
          <p:nvPr/>
        </p:nvSpPr>
        <p:spPr bwMode="auto">
          <a:xfrm>
            <a:off x="3733800" y="2346325"/>
            <a:ext cx="1219200" cy="1143000"/>
          </a:xfrm>
          <a:prstGeom prst="rect">
            <a:avLst/>
          </a:prstGeom>
          <a:solidFill>
            <a:srgbClr val="99CCFF"/>
          </a:solidFill>
          <a:ln w="9525">
            <a:solidFill>
              <a:schemeClr val="tx1"/>
            </a:solidFill>
            <a:miter lim="800000"/>
            <a:headEnd/>
            <a:tailEnd/>
          </a:ln>
          <a:effectLst/>
        </p:spPr>
        <p:txBody>
          <a:bodyPr wrap="none" anchor="ctr"/>
          <a:lstStyle/>
          <a:p>
            <a:pPr algn="ctr"/>
            <a:r>
              <a:rPr lang="he-IL"/>
              <a:t>מיקרו בקר</a:t>
            </a:r>
          </a:p>
          <a:p>
            <a:pPr algn="ctr"/>
            <a:r>
              <a:rPr lang="en-US"/>
              <a:t>PIC 18f452</a:t>
            </a:r>
            <a:r>
              <a:rPr lang="he-IL"/>
              <a:t> </a:t>
            </a:r>
            <a:endParaRPr lang="en-US"/>
          </a:p>
        </p:txBody>
      </p:sp>
      <p:pic>
        <p:nvPicPr>
          <p:cNvPr id="117766" name="Picture 6"/>
          <p:cNvPicPr>
            <a:picLocks noChangeAspect="1" noChangeArrowheads="1"/>
          </p:cNvPicPr>
          <p:nvPr/>
        </p:nvPicPr>
        <p:blipFill>
          <a:blip r:embed="rId2" cstate="print"/>
          <a:srcRect/>
          <a:stretch>
            <a:fillRect/>
          </a:stretch>
        </p:blipFill>
        <p:spPr bwMode="auto">
          <a:xfrm>
            <a:off x="533400" y="5248275"/>
            <a:ext cx="1371600" cy="1263650"/>
          </a:xfrm>
          <a:prstGeom prst="rect">
            <a:avLst/>
          </a:prstGeom>
          <a:noFill/>
          <a:ln w="9525">
            <a:noFill/>
            <a:miter lim="800000"/>
            <a:headEnd/>
            <a:tailEnd/>
          </a:ln>
          <a:effectLst/>
        </p:spPr>
      </p:pic>
      <p:pic>
        <p:nvPicPr>
          <p:cNvPr id="117767" name="Picture 7"/>
          <p:cNvPicPr>
            <a:picLocks noChangeAspect="1" noChangeArrowheads="1"/>
          </p:cNvPicPr>
          <p:nvPr/>
        </p:nvPicPr>
        <p:blipFill>
          <a:blip r:embed="rId3" cstate="print"/>
          <a:srcRect/>
          <a:stretch>
            <a:fillRect/>
          </a:stretch>
        </p:blipFill>
        <p:spPr bwMode="auto">
          <a:xfrm>
            <a:off x="7467600" y="4251325"/>
            <a:ext cx="1025525" cy="1152525"/>
          </a:xfrm>
          <a:prstGeom prst="rect">
            <a:avLst/>
          </a:prstGeom>
          <a:noFill/>
          <a:ln w="9525">
            <a:noFill/>
            <a:miter lim="800000"/>
            <a:headEnd/>
            <a:tailEnd/>
          </a:ln>
          <a:effectLst/>
        </p:spPr>
      </p:pic>
      <p:pic>
        <p:nvPicPr>
          <p:cNvPr id="117768" name="Picture 8"/>
          <p:cNvPicPr>
            <a:picLocks noChangeAspect="1" noChangeArrowheads="1"/>
          </p:cNvPicPr>
          <p:nvPr/>
        </p:nvPicPr>
        <p:blipFill>
          <a:blip r:embed="rId4" cstate="print"/>
          <a:srcRect/>
          <a:stretch>
            <a:fillRect/>
          </a:stretch>
        </p:blipFill>
        <p:spPr bwMode="auto">
          <a:xfrm>
            <a:off x="7543800" y="2498725"/>
            <a:ext cx="852488" cy="1152525"/>
          </a:xfrm>
          <a:prstGeom prst="rect">
            <a:avLst/>
          </a:prstGeom>
          <a:noFill/>
          <a:ln w="9525">
            <a:noFill/>
            <a:miter lim="800000"/>
            <a:headEnd/>
            <a:tailEnd/>
          </a:ln>
          <a:effectLst/>
        </p:spPr>
      </p:pic>
      <p:pic>
        <p:nvPicPr>
          <p:cNvPr id="117769" name="Picture 9"/>
          <p:cNvPicPr>
            <a:picLocks noChangeAspect="1" noChangeArrowheads="1"/>
          </p:cNvPicPr>
          <p:nvPr/>
        </p:nvPicPr>
        <p:blipFill>
          <a:blip r:embed="rId5" cstate="print"/>
          <a:srcRect/>
          <a:stretch>
            <a:fillRect/>
          </a:stretch>
        </p:blipFill>
        <p:spPr bwMode="auto">
          <a:xfrm>
            <a:off x="3962400" y="5165725"/>
            <a:ext cx="1600200" cy="1347788"/>
          </a:xfrm>
          <a:prstGeom prst="rect">
            <a:avLst/>
          </a:prstGeom>
          <a:noFill/>
        </p:spPr>
      </p:pic>
      <p:pic>
        <p:nvPicPr>
          <p:cNvPr id="117770" name="Picture 10"/>
          <p:cNvPicPr>
            <a:picLocks noChangeAspect="1" noChangeArrowheads="1"/>
          </p:cNvPicPr>
          <p:nvPr/>
        </p:nvPicPr>
        <p:blipFill>
          <a:blip r:embed="rId6" cstate="print"/>
          <a:srcRect/>
          <a:stretch>
            <a:fillRect/>
          </a:stretch>
        </p:blipFill>
        <p:spPr bwMode="auto">
          <a:xfrm>
            <a:off x="381000" y="1279525"/>
            <a:ext cx="685800" cy="704850"/>
          </a:xfrm>
          <a:prstGeom prst="rect">
            <a:avLst/>
          </a:prstGeom>
          <a:noFill/>
          <a:ln w="9525">
            <a:noFill/>
            <a:miter lim="800000"/>
            <a:headEnd/>
            <a:tailEnd/>
          </a:ln>
          <a:effectLst/>
        </p:spPr>
      </p:pic>
      <p:pic>
        <p:nvPicPr>
          <p:cNvPr id="117771" name="Picture 11"/>
          <p:cNvPicPr>
            <a:picLocks noChangeAspect="1" noChangeArrowheads="1"/>
          </p:cNvPicPr>
          <p:nvPr/>
        </p:nvPicPr>
        <p:blipFill>
          <a:blip r:embed="rId7" cstate="print"/>
          <a:srcRect/>
          <a:stretch>
            <a:fillRect/>
          </a:stretch>
        </p:blipFill>
        <p:spPr bwMode="auto">
          <a:xfrm>
            <a:off x="2209800" y="5341938"/>
            <a:ext cx="1219200" cy="896937"/>
          </a:xfrm>
          <a:prstGeom prst="rect">
            <a:avLst/>
          </a:prstGeom>
          <a:noFill/>
          <a:ln w="9525">
            <a:noFill/>
            <a:miter lim="800000"/>
            <a:headEnd/>
            <a:tailEnd/>
          </a:ln>
          <a:effectLst/>
        </p:spPr>
      </p:pic>
      <p:sp>
        <p:nvSpPr>
          <p:cNvPr id="117772" name="Rectangle 12"/>
          <p:cNvSpPr>
            <a:spLocks noChangeArrowheads="1"/>
          </p:cNvSpPr>
          <p:nvPr/>
        </p:nvSpPr>
        <p:spPr bwMode="auto">
          <a:xfrm>
            <a:off x="2133600" y="3946525"/>
            <a:ext cx="1295400" cy="609600"/>
          </a:xfrm>
          <a:prstGeom prst="rect">
            <a:avLst/>
          </a:prstGeom>
          <a:solidFill>
            <a:schemeClr val="accent1"/>
          </a:solidFill>
          <a:ln w="9525">
            <a:solidFill>
              <a:schemeClr val="tx1"/>
            </a:solidFill>
            <a:miter lim="800000"/>
            <a:headEnd/>
            <a:tailEnd/>
          </a:ln>
          <a:effectLst/>
        </p:spPr>
        <p:txBody>
          <a:bodyPr wrap="none" anchor="ctr"/>
          <a:lstStyle/>
          <a:p>
            <a:pPr algn="ctr"/>
            <a:r>
              <a:rPr lang="he-IL"/>
              <a:t>יחידת שליטה</a:t>
            </a:r>
          </a:p>
          <a:p>
            <a:pPr algn="ctr"/>
            <a:r>
              <a:rPr lang="he-IL"/>
              <a:t> ב- </a:t>
            </a:r>
            <a:r>
              <a:rPr lang="en-US"/>
              <a:t>IR</a:t>
            </a:r>
          </a:p>
        </p:txBody>
      </p:sp>
      <p:sp>
        <p:nvSpPr>
          <p:cNvPr id="117773" name="Line 13"/>
          <p:cNvSpPr>
            <a:spLocks noChangeShapeType="1"/>
          </p:cNvSpPr>
          <p:nvPr/>
        </p:nvSpPr>
        <p:spPr bwMode="auto">
          <a:xfrm flipH="1">
            <a:off x="1371600" y="4556125"/>
            <a:ext cx="1447800" cy="685800"/>
          </a:xfrm>
          <a:prstGeom prst="line">
            <a:avLst/>
          </a:prstGeom>
          <a:noFill/>
          <a:ln w="9525">
            <a:solidFill>
              <a:schemeClr val="tx1"/>
            </a:solidFill>
            <a:round/>
            <a:headEnd/>
            <a:tailEnd type="triangle" w="med" len="med"/>
          </a:ln>
          <a:effectLst/>
        </p:spPr>
        <p:txBody>
          <a:bodyPr/>
          <a:lstStyle/>
          <a:p>
            <a:endParaRPr lang="he-IL"/>
          </a:p>
        </p:txBody>
      </p:sp>
      <p:sp>
        <p:nvSpPr>
          <p:cNvPr id="117774" name="Line 14"/>
          <p:cNvSpPr>
            <a:spLocks noChangeShapeType="1"/>
          </p:cNvSpPr>
          <p:nvPr/>
        </p:nvSpPr>
        <p:spPr bwMode="auto">
          <a:xfrm>
            <a:off x="2819400" y="4556125"/>
            <a:ext cx="0" cy="762000"/>
          </a:xfrm>
          <a:prstGeom prst="line">
            <a:avLst/>
          </a:prstGeom>
          <a:noFill/>
          <a:ln w="9525">
            <a:solidFill>
              <a:schemeClr val="tx1"/>
            </a:solidFill>
            <a:round/>
            <a:headEnd/>
            <a:tailEnd type="triangle" w="med" len="med"/>
          </a:ln>
          <a:effectLst/>
        </p:spPr>
        <p:txBody>
          <a:bodyPr/>
          <a:lstStyle/>
          <a:p>
            <a:endParaRPr lang="he-IL"/>
          </a:p>
        </p:txBody>
      </p:sp>
      <p:sp>
        <p:nvSpPr>
          <p:cNvPr id="117775" name="Line 15"/>
          <p:cNvSpPr>
            <a:spLocks noChangeShapeType="1"/>
          </p:cNvSpPr>
          <p:nvPr/>
        </p:nvSpPr>
        <p:spPr bwMode="auto">
          <a:xfrm>
            <a:off x="2819400" y="4556125"/>
            <a:ext cx="1447800" cy="838200"/>
          </a:xfrm>
          <a:prstGeom prst="line">
            <a:avLst/>
          </a:prstGeom>
          <a:noFill/>
          <a:ln w="9525">
            <a:solidFill>
              <a:schemeClr val="tx1"/>
            </a:solidFill>
            <a:round/>
            <a:headEnd/>
            <a:tailEnd type="triangle" w="med" len="med"/>
          </a:ln>
          <a:effectLst/>
        </p:spPr>
        <p:txBody>
          <a:bodyPr/>
          <a:lstStyle/>
          <a:p>
            <a:endParaRPr lang="he-IL"/>
          </a:p>
        </p:txBody>
      </p:sp>
      <p:cxnSp>
        <p:nvCxnSpPr>
          <p:cNvPr id="117776" name="AutoShape 16"/>
          <p:cNvCxnSpPr>
            <a:cxnSpLocks noChangeShapeType="1"/>
            <a:stCxn id="117765" idx="2"/>
            <a:endCxn id="117772" idx="0"/>
          </p:cNvCxnSpPr>
          <p:nvPr/>
        </p:nvCxnSpPr>
        <p:spPr bwMode="auto">
          <a:xfrm rot="5400000">
            <a:off x="3333750" y="2936875"/>
            <a:ext cx="457200" cy="1562100"/>
          </a:xfrm>
          <a:prstGeom prst="bentConnector3">
            <a:avLst>
              <a:gd name="adj1" fmla="val 50000"/>
            </a:avLst>
          </a:prstGeom>
          <a:noFill/>
          <a:ln w="9525">
            <a:solidFill>
              <a:schemeClr val="tx1"/>
            </a:solidFill>
            <a:miter lim="800000"/>
            <a:headEnd type="triangle" w="med" len="med"/>
            <a:tailEnd type="triangle" w="med" len="med"/>
          </a:ln>
          <a:effectLst/>
        </p:spPr>
      </p:cxnSp>
      <p:sp>
        <p:nvSpPr>
          <p:cNvPr id="117777" name="Text Box 17"/>
          <p:cNvSpPr txBox="1">
            <a:spLocks noChangeArrowheads="1"/>
          </p:cNvSpPr>
          <p:nvPr/>
        </p:nvSpPr>
        <p:spPr bwMode="auto">
          <a:xfrm>
            <a:off x="3429000" y="3717925"/>
            <a:ext cx="762000" cy="396875"/>
          </a:xfrm>
          <a:prstGeom prst="rect">
            <a:avLst/>
          </a:prstGeom>
          <a:noFill/>
          <a:ln w="9525">
            <a:noFill/>
            <a:miter lim="800000"/>
            <a:headEnd/>
            <a:tailEnd/>
          </a:ln>
          <a:effectLst/>
        </p:spPr>
        <p:txBody>
          <a:bodyPr>
            <a:spAutoFit/>
          </a:bodyPr>
          <a:lstStyle/>
          <a:p>
            <a:pPr>
              <a:spcBef>
                <a:spcPct val="50000"/>
              </a:spcBef>
            </a:pPr>
            <a:r>
              <a:rPr lang="he-IL" sz="1000"/>
              <a:t>כבל שליטה ב- </a:t>
            </a:r>
            <a:r>
              <a:rPr lang="en-US" sz="1000"/>
              <a:t>RS232</a:t>
            </a:r>
          </a:p>
        </p:txBody>
      </p:sp>
      <p:sp>
        <p:nvSpPr>
          <p:cNvPr id="117778" name="Rectangle 18"/>
          <p:cNvSpPr>
            <a:spLocks noChangeArrowheads="1"/>
          </p:cNvSpPr>
          <p:nvPr/>
        </p:nvSpPr>
        <p:spPr bwMode="auto">
          <a:xfrm>
            <a:off x="5334000" y="3717925"/>
            <a:ext cx="1752600" cy="685800"/>
          </a:xfrm>
          <a:prstGeom prst="rect">
            <a:avLst/>
          </a:prstGeom>
          <a:solidFill>
            <a:schemeClr val="accent1"/>
          </a:solidFill>
          <a:ln w="9525">
            <a:solidFill>
              <a:schemeClr val="tx1"/>
            </a:solidFill>
            <a:miter lim="800000"/>
            <a:headEnd/>
            <a:tailEnd/>
          </a:ln>
          <a:effectLst/>
        </p:spPr>
        <p:txBody>
          <a:bodyPr wrap="none" anchor="ctr"/>
          <a:lstStyle/>
          <a:p>
            <a:pPr algn="ctr"/>
            <a:r>
              <a:rPr lang="he-IL"/>
              <a:t>שליטה</a:t>
            </a:r>
          </a:p>
          <a:p>
            <a:pPr algn="ctr"/>
            <a:r>
              <a:rPr lang="en-US"/>
              <a:t>On/Off/Direction</a:t>
            </a:r>
          </a:p>
        </p:txBody>
      </p:sp>
      <p:pic>
        <p:nvPicPr>
          <p:cNvPr id="117779" name="Picture 19"/>
          <p:cNvPicPr>
            <a:picLocks noChangeAspect="1" noChangeArrowheads="1"/>
          </p:cNvPicPr>
          <p:nvPr/>
        </p:nvPicPr>
        <p:blipFill>
          <a:blip r:embed="rId6" cstate="print"/>
          <a:srcRect/>
          <a:stretch>
            <a:fillRect/>
          </a:stretch>
        </p:blipFill>
        <p:spPr bwMode="auto">
          <a:xfrm>
            <a:off x="7543800" y="1508125"/>
            <a:ext cx="685800" cy="704850"/>
          </a:xfrm>
          <a:prstGeom prst="rect">
            <a:avLst/>
          </a:prstGeom>
          <a:noFill/>
          <a:ln w="9525">
            <a:noFill/>
            <a:miter lim="800000"/>
            <a:headEnd/>
            <a:tailEnd/>
          </a:ln>
          <a:effectLst/>
        </p:spPr>
      </p:pic>
      <p:cxnSp>
        <p:nvCxnSpPr>
          <p:cNvPr id="117780" name="AutoShape 20"/>
          <p:cNvCxnSpPr>
            <a:cxnSpLocks noChangeShapeType="1"/>
            <a:stCxn id="117765" idx="3"/>
            <a:endCxn id="117778" idx="0"/>
          </p:cNvCxnSpPr>
          <p:nvPr/>
        </p:nvCxnSpPr>
        <p:spPr bwMode="auto">
          <a:xfrm>
            <a:off x="4953000" y="2917825"/>
            <a:ext cx="1257300" cy="800100"/>
          </a:xfrm>
          <a:prstGeom prst="bentConnector2">
            <a:avLst/>
          </a:prstGeom>
          <a:noFill/>
          <a:ln w="9525">
            <a:solidFill>
              <a:schemeClr val="tx1"/>
            </a:solidFill>
            <a:miter lim="800000"/>
            <a:headEnd type="triangle" w="med" len="med"/>
            <a:tailEnd type="triangle" w="med" len="med"/>
          </a:ln>
          <a:effectLst/>
        </p:spPr>
      </p:cxnSp>
      <p:sp>
        <p:nvSpPr>
          <p:cNvPr id="117781" name="Line 21"/>
          <p:cNvSpPr>
            <a:spLocks noChangeShapeType="1"/>
          </p:cNvSpPr>
          <p:nvPr/>
        </p:nvSpPr>
        <p:spPr bwMode="auto">
          <a:xfrm flipV="1">
            <a:off x="6858000" y="3108325"/>
            <a:ext cx="762000" cy="609600"/>
          </a:xfrm>
          <a:prstGeom prst="line">
            <a:avLst/>
          </a:prstGeom>
          <a:noFill/>
          <a:ln w="9525">
            <a:solidFill>
              <a:schemeClr val="tx1"/>
            </a:solidFill>
            <a:round/>
            <a:headEnd/>
            <a:tailEnd type="triangle" w="med" len="med"/>
          </a:ln>
          <a:effectLst/>
        </p:spPr>
        <p:txBody>
          <a:bodyPr/>
          <a:lstStyle/>
          <a:p>
            <a:endParaRPr lang="he-IL"/>
          </a:p>
        </p:txBody>
      </p:sp>
      <p:sp>
        <p:nvSpPr>
          <p:cNvPr id="117782" name="Line 22"/>
          <p:cNvSpPr>
            <a:spLocks noChangeShapeType="1"/>
          </p:cNvSpPr>
          <p:nvPr/>
        </p:nvSpPr>
        <p:spPr bwMode="auto">
          <a:xfrm>
            <a:off x="6781800" y="4479925"/>
            <a:ext cx="914400" cy="533400"/>
          </a:xfrm>
          <a:prstGeom prst="line">
            <a:avLst/>
          </a:prstGeom>
          <a:noFill/>
          <a:ln w="9525">
            <a:solidFill>
              <a:schemeClr val="tx1"/>
            </a:solidFill>
            <a:round/>
            <a:headEnd/>
            <a:tailEnd type="triangle" w="med" len="med"/>
          </a:ln>
          <a:effectLst/>
        </p:spPr>
        <p:txBody>
          <a:bodyPr/>
          <a:lstStyle/>
          <a:p>
            <a:endParaRPr lang="he-IL"/>
          </a:p>
        </p:txBody>
      </p:sp>
      <p:sp>
        <p:nvSpPr>
          <p:cNvPr id="117783" name="Line 23"/>
          <p:cNvSpPr>
            <a:spLocks noChangeShapeType="1"/>
          </p:cNvSpPr>
          <p:nvPr/>
        </p:nvSpPr>
        <p:spPr bwMode="auto">
          <a:xfrm flipV="1">
            <a:off x="6477000" y="1965325"/>
            <a:ext cx="1066800" cy="1752600"/>
          </a:xfrm>
          <a:prstGeom prst="line">
            <a:avLst/>
          </a:prstGeom>
          <a:noFill/>
          <a:ln w="9525">
            <a:solidFill>
              <a:schemeClr val="tx1"/>
            </a:solidFill>
            <a:round/>
            <a:headEnd/>
            <a:tailEnd type="triangle" w="med" len="med"/>
          </a:ln>
          <a:effectLst/>
        </p:spPr>
        <p:txBody>
          <a:bodyPr/>
          <a:lstStyle/>
          <a:p>
            <a:endParaRPr lang="he-IL"/>
          </a:p>
        </p:txBody>
      </p:sp>
      <p:sp>
        <p:nvSpPr>
          <p:cNvPr id="117784" name="Text Box 24"/>
          <p:cNvSpPr txBox="1">
            <a:spLocks noChangeArrowheads="1"/>
          </p:cNvSpPr>
          <p:nvPr/>
        </p:nvSpPr>
        <p:spPr bwMode="auto">
          <a:xfrm>
            <a:off x="7467600" y="1203325"/>
            <a:ext cx="685800" cy="304800"/>
          </a:xfrm>
          <a:prstGeom prst="rect">
            <a:avLst/>
          </a:prstGeom>
          <a:noFill/>
          <a:ln w="9525">
            <a:noFill/>
            <a:miter lim="800000"/>
            <a:headEnd/>
            <a:tailEnd/>
          </a:ln>
          <a:effectLst/>
        </p:spPr>
        <p:txBody>
          <a:bodyPr>
            <a:spAutoFit/>
          </a:bodyPr>
          <a:lstStyle/>
          <a:p>
            <a:pPr>
              <a:spcBef>
                <a:spcPct val="50000"/>
              </a:spcBef>
            </a:pPr>
            <a:r>
              <a:rPr lang="he-IL" sz="1400" b="1"/>
              <a:t>דימר</a:t>
            </a:r>
            <a:endParaRPr lang="en-US" sz="1400" b="1"/>
          </a:p>
        </p:txBody>
      </p:sp>
      <p:sp>
        <p:nvSpPr>
          <p:cNvPr id="117785" name="Text Box 25"/>
          <p:cNvSpPr txBox="1">
            <a:spLocks noChangeArrowheads="1"/>
          </p:cNvSpPr>
          <p:nvPr/>
        </p:nvSpPr>
        <p:spPr bwMode="auto">
          <a:xfrm>
            <a:off x="7391400" y="2270125"/>
            <a:ext cx="1143000" cy="304800"/>
          </a:xfrm>
          <a:prstGeom prst="rect">
            <a:avLst/>
          </a:prstGeom>
          <a:noFill/>
          <a:ln w="9525">
            <a:noFill/>
            <a:miter lim="800000"/>
            <a:headEnd/>
            <a:tailEnd/>
          </a:ln>
          <a:effectLst/>
        </p:spPr>
        <p:txBody>
          <a:bodyPr>
            <a:spAutoFit/>
          </a:bodyPr>
          <a:lstStyle/>
          <a:p>
            <a:pPr>
              <a:spcBef>
                <a:spcPct val="50000"/>
              </a:spcBef>
            </a:pPr>
            <a:r>
              <a:rPr lang="he-IL" sz="1400" b="1"/>
              <a:t>תריס חשמלי</a:t>
            </a:r>
            <a:endParaRPr lang="en-US" sz="1400" b="1"/>
          </a:p>
        </p:txBody>
      </p:sp>
      <p:sp>
        <p:nvSpPr>
          <p:cNvPr id="117786" name="Text Box 26"/>
          <p:cNvSpPr txBox="1">
            <a:spLocks noChangeArrowheads="1"/>
          </p:cNvSpPr>
          <p:nvPr/>
        </p:nvSpPr>
        <p:spPr bwMode="auto">
          <a:xfrm>
            <a:off x="7391400" y="3870325"/>
            <a:ext cx="1143000" cy="304800"/>
          </a:xfrm>
          <a:prstGeom prst="rect">
            <a:avLst/>
          </a:prstGeom>
          <a:noFill/>
          <a:ln w="9525">
            <a:noFill/>
            <a:miter lim="800000"/>
            <a:headEnd/>
            <a:tailEnd/>
          </a:ln>
          <a:effectLst/>
        </p:spPr>
        <p:txBody>
          <a:bodyPr>
            <a:spAutoFit/>
          </a:bodyPr>
          <a:lstStyle/>
          <a:p>
            <a:pPr>
              <a:spcBef>
                <a:spcPct val="50000"/>
              </a:spcBef>
            </a:pPr>
            <a:r>
              <a:rPr lang="he-IL" sz="1400" b="1"/>
              <a:t>וילון חשמלי</a:t>
            </a:r>
            <a:endParaRPr lang="en-US" sz="1400" b="1"/>
          </a:p>
        </p:txBody>
      </p:sp>
      <p:pic>
        <p:nvPicPr>
          <p:cNvPr id="117787" name="Picture 27"/>
          <p:cNvPicPr>
            <a:picLocks noChangeAspect="1" noChangeArrowheads="1"/>
          </p:cNvPicPr>
          <p:nvPr/>
        </p:nvPicPr>
        <p:blipFill>
          <a:blip r:embed="rId8" cstate="print"/>
          <a:srcRect/>
          <a:stretch>
            <a:fillRect/>
          </a:stretch>
        </p:blipFill>
        <p:spPr bwMode="auto">
          <a:xfrm>
            <a:off x="2133600" y="1431925"/>
            <a:ext cx="520700" cy="762000"/>
          </a:xfrm>
          <a:prstGeom prst="rect">
            <a:avLst/>
          </a:prstGeom>
          <a:noFill/>
        </p:spPr>
      </p:pic>
      <p:sp>
        <p:nvSpPr>
          <p:cNvPr id="117788" name="Rectangle 28"/>
          <p:cNvSpPr>
            <a:spLocks noChangeArrowheads="1"/>
          </p:cNvSpPr>
          <p:nvPr/>
        </p:nvSpPr>
        <p:spPr bwMode="auto">
          <a:xfrm>
            <a:off x="914400" y="2574925"/>
            <a:ext cx="1219200" cy="685800"/>
          </a:xfrm>
          <a:prstGeom prst="rect">
            <a:avLst/>
          </a:prstGeom>
          <a:solidFill>
            <a:schemeClr val="accent1"/>
          </a:solidFill>
          <a:ln w="9525">
            <a:solidFill>
              <a:schemeClr val="tx1"/>
            </a:solidFill>
            <a:miter lim="800000"/>
            <a:headEnd/>
            <a:tailEnd/>
          </a:ln>
          <a:effectLst/>
        </p:spPr>
        <p:txBody>
          <a:bodyPr wrap="none" anchor="ctr"/>
          <a:lstStyle/>
          <a:p>
            <a:pPr algn="ctr"/>
            <a:r>
              <a:rPr lang="he-IL"/>
              <a:t>שליטה</a:t>
            </a:r>
          </a:p>
          <a:p>
            <a:pPr algn="ctr"/>
            <a:r>
              <a:rPr lang="en-US"/>
              <a:t>On/Off</a:t>
            </a:r>
          </a:p>
        </p:txBody>
      </p:sp>
      <p:cxnSp>
        <p:nvCxnSpPr>
          <p:cNvPr id="117789" name="AutoShape 29"/>
          <p:cNvCxnSpPr>
            <a:cxnSpLocks noChangeShapeType="1"/>
            <a:stCxn id="117765" idx="1"/>
            <a:endCxn id="117788" idx="3"/>
          </p:cNvCxnSpPr>
          <p:nvPr/>
        </p:nvCxnSpPr>
        <p:spPr bwMode="auto">
          <a:xfrm rot="10800000">
            <a:off x="2133600" y="2917825"/>
            <a:ext cx="1600200" cy="0"/>
          </a:xfrm>
          <a:prstGeom prst="straightConnector1">
            <a:avLst/>
          </a:prstGeom>
          <a:noFill/>
          <a:ln w="9525">
            <a:solidFill>
              <a:schemeClr val="tx1"/>
            </a:solidFill>
            <a:round/>
            <a:headEnd/>
            <a:tailEnd type="triangle" w="med" len="med"/>
          </a:ln>
          <a:effectLst/>
        </p:spPr>
      </p:cxnSp>
      <p:sp>
        <p:nvSpPr>
          <p:cNvPr id="117790" name="Line 30"/>
          <p:cNvSpPr>
            <a:spLocks noChangeShapeType="1"/>
          </p:cNvSpPr>
          <p:nvPr/>
        </p:nvSpPr>
        <p:spPr bwMode="auto">
          <a:xfrm flipV="1">
            <a:off x="1676400" y="1889125"/>
            <a:ext cx="533400" cy="685800"/>
          </a:xfrm>
          <a:prstGeom prst="line">
            <a:avLst/>
          </a:prstGeom>
          <a:noFill/>
          <a:ln w="9525">
            <a:solidFill>
              <a:schemeClr val="tx1"/>
            </a:solidFill>
            <a:round/>
            <a:headEnd/>
            <a:tailEnd type="triangle" w="med" len="med"/>
          </a:ln>
          <a:effectLst/>
        </p:spPr>
        <p:txBody>
          <a:bodyPr/>
          <a:lstStyle/>
          <a:p>
            <a:endParaRPr lang="he-IL"/>
          </a:p>
        </p:txBody>
      </p:sp>
      <p:sp>
        <p:nvSpPr>
          <p:cNvPr id="117791" name="Line 31"/>
          <p:cNvSpPr>
            <a:spLocks noChangeShapeType="1"/>
          </p:cNvSpPr>
          <p:nvPr/>
        </p:nvSpPr>
        <p:spPr bwMode="auto">
          <a:xfrm flipH="1" flipV="1">
            <a:off x="914400" y="1889125"/>
            <a:ext cx="457200" cy="685800"/>
          </a:xfrm>
          <a:prstGeom prst="line">
            <a:avLst/>
          </a:prstGeom>
          <a:noFill/>
          <a:ln w="9525">
            <a:solidFill>
              <a:schemeClr val="tx1"/>
            </a:solidFill>
            <a:round/>
            <a:headEnd/>
            <a:tailEnd type="triangle" w="med" len="med"/>
          </a:ln>
          <a:effectLst/>
        </p:spPr>
        <p:txBody>
          <a:bodyPr/>
          <a:lstStyle/>
          <a:p>
            <a:endParaRPr lang="he-IL"/>
          </a:p>
        </p:txBody>
      </p:sp>
      <p:sp>
        <p:nvSpPr>
          <p:cNvPr id="117792" name="Text Box 32"/>
          <p:cNvSpPr txBox="1">
            <a:spLocks noChangeArrowheads="1"/>
          </p:cNvSpPr>
          <p:nvPr/>
        </p:nvSpPr>
        <p:spPr bwMode="auto">
          <a:xfrm>
            <a:off x="4495800" y="4937125"/>
            <a:ext cx="685800" cy="304800"/>
          </a:xfrm>
          <a:prstGeom prst="rect">
            <a:avLst/>
          </a:prstGeom>
          <a:noFill/>
          <a:ln w="9525">
            <a:noFill/>
            <a:miter lim="800000"/>
            <a:headEnd/>
            <a:tailEnd/>
          </a:ln>
          <a:effectLst/>
        </p:spPr>
        <p:txBody>
          <a:bodyPr>
            <a:spAutoFit/>
          </a:bodyPr>
          <a:lstStyle/>
          <a:p>
            <a:pPr>
              <a:spcBef>
                <a:spcPct val="50000"/>
              </a:spcBef>
            </a:pPr>
            <a:r>
              <a:rPr lang="he-IL" sz="1400" b="1"/>
              <a:t>מקרן</a:t>
            </a:r>
            <a:endParaRPr lang="en-US" sz="1400" b="1"/>
          </a:p>
        </p:txBody>
      </p:sp>
      <p:sp>
        <p:nvSpPr>
          <p:cNvPr id="117793" name="Text Box 33"/>
          <p:cNvSpPr txBox="1">
            <a:spLocks noChangeArrowheads="1"/>
          </p:cNvSpPr>
          <p:nvPr/>
        </p:nvSpPr>
        <p:spPr bwMode="auto">
          <a:xfrm>
            <a:off x="304800" y="4708525"/>
            <a:ext cx="1143000" cy="517525"/>
          </a:xfrm>
          <a:prstGeom prst="rect">
            <a:avLst/>
          </a:prstGeom>
          <a:noFill/>
          <a:ln w="9525">
            <a:noFill/>
            <a:miter lim="800000"/>
            <a:headEnd/>
            <a:tailEnd/>
          </a:ln>
          <a:effectLst/>
        </p:spPr>
        <p:txBody>
          <a:bodyPr>
            <a:spAutoFit/>
          </a:bodyPr>
          <a:lstStyle/>
          <a:p>
            <a:pPr algn="ctr">
              <a:spcBef>
                <a:spcPct val="50000"/>
              </a:spcBef>
            </a:pPr>
            <a:r>
              <a:rPr lang="he-IL" sz="1400" b="1"/>
              <a:t>מערכת קולנוע ביתי</a:t>
            </a:r>
            <a:endParaRPr lang="en-US" sz="1400" b="1"/>
          </a:p>
        </p:txBody>
      </p:sp>
      <p:sp>
        <p:nvSpPr>
          <p:cNvPr id="117794" name="Text Box 34"/>
          <p:cNvSpPr txBox="1">
            <a:spLocks noChangeArrowheads="1"/>
          </p:cNvSpPr>
          <p:nvPr/>
        </p:nvSpPr>
        <p:spPr bwMode="auto">
          <a:xfrm>
            <a:off x="2286000" y="6232525"/>
            <a:ext cx="914400" cy="304800"/>
          </a:xfrm>
          <a:prstGeom prst="rect">
            <a:avLst/>
          </a:prstGeom>
          <a:noFill/>
          <a:ln w="9525">
            <a:noFill/>
            <a:miter lim="800000"/>
            <a:headEnd/>
            <a:tailEnd/>
          </a:ln>
          <a:effectLst/>
        </p:spPr>
        <p:txBody>
          <a:bodyPr>
            <a:spAutoFit/>
          </a:bodyPr>
          <a:lstStyle/>
          <a:p>
            <a:pPr>
              <a:spcBef>
                <a:spcPct val="50000"/>
              </a:spcBef>
            </a:pPr>
            <a:r>
              <a:rPr lang="he-IL" sz="1400" b="1"/>
              <a:t>טלוויזיה</a:t>
            </a:r>
            <a:endParaRPr lang="en-US" sz="1400" b="1"/>
          </a:p>
        </p:txBody>
      </p:sp>
      <p:sp>
        <p:nvSpPr>
          <p:cNvPr id="117795" name="Text Box 35"/>
          <p:cNvSpPr txBox="1">
            <a:spLocks noChangeArrowheads="1"/>
          </p:cNvSpPr>
          <p:nvPr/>
        </p:nvSpPr>
        <p:spPr bwMode="auto">
          <a:xfrm>
            <a:off x="2133600" y="1050925"/>
            <a:ext cx="685800" cy="304800"/>
          </a:xfrm>
          <a:prstGeom prst="rect">
            <a:avLst/>
          </a:prstGeom>
          <a:noFill/>
          <a:ln w="9525">
            <a:noFill/>
            <a:miter lim="800000"/>
            <a:headEnd/>
            <a:tailEnd/>
          </a:ln>
          <a:effectLst/>
        </p:spPr>
        <p:txBody>
          <a:bodyPr>
            <a:spAutoFit/>
          </a:bodyPr>
          <a:lstStyle/>
          <a:p>
            <a:pPr>
              <a:spcBef>
                <a:spcPct val="50000"/>
              </a:spcBef>
            </a:pPr>
            <a:r>
              <a:rPr lang="he-IL" sz="1400" b="1"/>
              <a:t>תאורה</a:t>
            </a:r>
            <a:endParaRPr lang="en-US" sz="1400" b="1"/>
          </a:p>
        </p:txBody>
      </p:sp>
      <p:sp>
        <p:nvSpPr>
          <p:cNvPr id="117796" name="Text Box 36"/>
          <p:cNvSpPr txBox="1">
            <a:spLocks noChangeArrowheads="1"/>
          </p:cNvSpPr>
          <p:nvPr/>
        </p:nvSpPr>
        <p:spPr bwMode="auto">
          <a:xfrm>
            <a:off x="304800" y="974725"/>
            <a:ext cx="838200" cy="304800"/>
          </a:xfrm>
          <a:prstGeom prst="rect">
            <a:avLst/>
          </a:prstGeom>
          <a:noFill/>
          <a:ln w="9525">
            <a:noFill/>
            <a:miter lim="800000"/>
            <a:headEnd/>
            <a:tailEnd/>
          </a:ln>
          <a:effectLst/>
        </p:spPr>
        <p:txBody>
          <a:bodyPr>
            <a:spAutoFit/>
          </a:bodyPr>
          <a:lstStyle/>
          <a:p>
            <a:pPr>
              <a:spcBef>
                <a:spcPct val="50000"/>
              </a:spcBef>
            </a:pPr>
            <a:r>
              <a:rPr lang="he-IL" sz="1400" b="1"/>
              <a:t>מפסקים</a:t>
            </a:r>
            <a:endParaRPr lang="en-US" sz="1400" b="1"/>
          </a:p>
        </p:txBody>
      </p:sp>
      <p:sp>
        <p:nvSpPr>
          <p:cNvPr id="117797" name="Text Box 37"/>
          <p:cNvSpPr txBox="1">
            <a:spLocks noChangeArrowheads="1"/>
          </p:cNvSpPr>
          <p:nvPr/>
        </p:nvSpPr>
        <p:spPr bwMode="auto">
          <a:xfrm>
            <a:off x="6096000" y="5607050"/>
            <a:ext cx="2895600" cy="1098550"/>
          </a:xfrm>
          <a:prstGeom prst="rect">
            <a:avLst/>
          </a:prstGeom>
          <a:noFill/>
          <a:ln w="9525">
            <a:noFill/>
            <a:miter lim="800000"/>
            <a:headEnd/>
            <a:tailEnd/>
          </a:ln>
          <a:effectLst/>
        </p:spPr>
        <p:txBody>
          <a:bodyPr>
            <a:spAutoFit/>
          </a:bodyPr>
          <a:lstStyle/>
          <a:p>
            <a:pPr>
              <a:spcBef>
                <a:spcPct val="50000"/>
              </a:spcBef>
            </a:pPr>
            <a:r>
              <a:rPr lang="he-IL" sz="1200"/>
              <a:t>פרוייקטון בקורס מערכות משובצות מחשב </a:t>
            </a:r>
          </a:p>
          <a:p>
            <a:pPr>
              <a:spcBef>
                <a:spcPct val="50000"/>
              </a:spcBef>
            </a:pPr>
            <a:r>
              <a:rPr lang="he-IL" sz="1200"/>
              <a:t>מגישים:</a:t>
            </a:r>
          </a:p>
          <a:p>
            <a:pPr>
              <a:spcBef>
                <a:spcPct val="50000"/>
              </a:spcBef>
            </a:pPr>
            <a:r>
              <a:rPr lang="he-IL" sz="1200"/>
              <a:t>מאור ארליך 033910548</a:t>
            </a:r>
          </a:p>
          <a:p>
            <a:pPr>
              <a:spcBef>
                <a:spcPct val="50000"/>
              </a:spcBef>
            </a:pPr>
            <a:r>
              <a:rPr lang="he-IL" sz="1200"/>
              <a:t>עדן לונדון 035970276</a:t>
            </a:r>
            <a:endParaRPr lang="en-US" sz="1200"/>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lgn="ctr"/>
            <a:r>
              <a:rPr lang="he-IL" dirty="0"/>
              <a:t>מחשבים</a:t>
            </a:r>
            <a:endParaRPr lang="en-US" dirty="0"/>
          </a:p>
        </p:txBody>
      </p:sp>
      <p:sp>
        <p:nvSpPr>
          <p:cNvPr id="6147" name="Rectangle 3"/>
          <p:cNvSpPr>
            <a:spLocks noGrp="1" noChangeArrowheads="1"/>
          </p:cNvSpPr>
          <p:nvPr>
            <p:ph idx="1"/>
          </p:nvPr>
        </p:nvSpPr>
        <p:spPr/>
        <p:txBody>
          <a:bodyPr/>
          <a:lstStyle/>
          <a:p>
            <a:r>
              <a:rPr lang="he-IL" dirty="0"/>
              <a:t>מחשבי מקסי</a:t>
            </a:r>
          </a:p>
          <a:p>
            <a:endParaRPr lang="he-IL" dirty="0"/>
          </a:p>
          <a:p>
            <a:r>
              <a:rPr lang="he-IL" dirty="0"/>
              <a:t>מחשבי מיני</a:t>
            </a:r>
          </a:p>
          <a:p>
            <a:endParaRPr lang="he-IL" dirty="0"/>
          </a:p>
          <a:p>
            <a:r>
              <a:rPr lang="he-IL" dirty="0"/>
              <a:t>מחשבי מיקרו</a:t>
            </a:r>
            <a:endParaRPr lang="en-US" dirty="0"/>
          </a:p>
        </p:txBody>
      </p:sp>
      <p:sp>
        <p:nvSpPr>
          <p:cNvPr id="6" name="מציין מיקום של מספר שקופית 5"/>
          <p:cNvSpPr>
            <a:spLocks noGrp="1"/>
          </p:cNvSpPr>
          <p:nvPr>
            <p:ph type="sldNum" sz="quarter" idx="12"/>
          </p:nvPr>
        </p:nvSpPr>
        <p:spPr/>
        <p:txBody>
          <a:bodyPr/>
          <a:lstStyle/>
          <a:p>
            <a:fld id="{6C6A4BF5-00A4-4EE8-87E3-1EEEEBD46801}" type="slidenum">
              <a:rPr lang="he-IL"/>
              <a:pPr/>
              <a:t>2</a:t>
            </a:fld>
            <a:endParaRPr lang="en-US"/>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 name="מציין מיקום של מספר שקופית 3"/>
          <p:cNvSpPr>
            <a:spLocks noGrp="1"/>
          </p:cNvSpPr>
          <p:nvPr>
            <p:ph type="sldNum" sz="quarter" idx="12"/>
          </p:nvPr>
        </p:nvSpPr>
        <p:spPr/>
        <p:txBody>
          <a:bodyPr/>
          <a:lstStyle/>
          <a:p>
            <a:fld id="{36040A05-B7C3-4D16-B66B-5AC5222DE6A3}" type="slidenum">
              <a:rPr lang="he-IL"/>
              <a:pPr/>
              <a:t>20</a:t>
            </a:fld>
            <a:endParaRPr lang="en-US"/>
          </a:p>
        </p:txBody>
      </p:sp>
      <p:sp>
        <p:nvSpPr>
          <p:cNvPr id="119812" name="Text Box 4"/>
          <p:cNvSpPr txBox="1">
            <a:spLocks noChangeArrowheads="1"/>
          </p:cNvSpPr>
          <p:nvPr/>
        </p:nvSpPr>
        <p:spPr bwMode="auto">
          <a:xfrm>
            <a:off x="1066800" y="457200"/>
            <a:ext cx="7467600" cy="396875"/>
          </a:xfrm>
          <a:prstGeom prst="rect">
            <a:avLst/>
          </a:prstGeom>
          <a:noFill/>
          <a:ln w="9525">
            <a:noFill/>
            <a:miter lim="800000"/>
            <a:headEnd/>
            <a:tailEnd/>
          </a:ln>
          <a:effectLst/>
        </p:spPr>
        <p:txBody>
          <a:bodyPr>
            <a:spAutoFit/>
          </a:bodyPr>
          <a:lstStyle/>
          <a:p>
            <a:pPr algn="ctr" rtl="0">
              <a:spcBef>
                <a:spcPct val="50000"/>
              </a:spcBef>
            </a:pPr>
            <a:r>
              <a:rPr lang="he-IL" sz="2000" b="1" u="sng">
                <a:latin typeface="Verdana" pitchFamily="34" charset="0"/>
              </a:rPr>
              <a:t>פרויקטון – מד גובה דיגיטאלי מדויק</a:t>
            </a:r>
            <a:endParaRPr lang="en-US" sz="2000" b="1" u="sng">
              <a:latin typeface="Verdana" pitchFamily="34" charset="0"/>
            </a:endParaRPr>
          </a:p>
        </p:txBody>
      </p:sp>
      <p:sp>
        <p:nvSpPr>
          <p:cNvPr id="119813" name="Text Box 5"/>
          <p:cNvSpPr txBox="1">
            <a:spLocks noChangeArrowheads="1"/>
          </p:cNvSpPr>
          <p:nvPr/>
        </p:nvSpPr>
        <p:spPr bwMode="auto">
          <a:xfrm>
            <a:off x="152400" y="838200"/>
            <a:ext cx="8153400" cy="2170113"/>
          </a:xfrm>
          <a:prstGeom prst="rect">
            <a:avLst/>
          </a:prstGeom>
          <a:noFill/>
          <a:ln w="9525">
            <a:noFill/>
            <a:miter lim="800000"/>
            <a:headEnd/>
            <a:tailEnd/>
          </a:ln>
          <a:effectLst/>
        </p:spPr>
        <p:txBody>
          <a:bodyPr>
            <a:spAutoFit/>
          </a:bodyPr>
          <a:lstStyle/>
          <a:p>
            <a:pPr marL="342900" indent="-342900" rtl="0">
              <a:spcBef>
                <a:spcPct val="50000"/>
              </a:spcBef>
            </a:pPr>
            <a:r>
              <a:rPr lang="he-IL" sz="1600" u="sng">
                <a:latin typeface="Verdana" pitchFamily="34" charset="0"/>
              </a:rPr>
              <a:t>רכיבים עיקריים:</a:t>
            </a:r>
          </a:p>
          <a:p>
            <a:pPr marL="342900" indent="-342900" rtl="0">
              <a:spcBef>
                <a:spcPct val="50000"/>
              </a:spcBef>
            </a:pPr>
            <a:r>
              <a:rPr lang="en-US" sz="1600" i="1">
                <a:latin typeface="Verdana" pitchFamily="34" charset="0"/>
              </a:rPr>
              <a:t>MPXS4100 </a:t>
            </a:r>
            <a:r>
              <a:rPr lang="he-IL" sz="1600" i="1">
                <a:latin typeface="Verdana" pitchFamily="34" charset="0"/>
              </a:rPr>
              <a:t>*חיישן לחץ אבסולוטי –</a:t>
            </a:r>
            <a:r>
              <a:rPr lang="en-US" sz="1600">
                <a:latin typeface="Verdana" pitchFamily="34" charset="0"/>
              </a:rPr>
              <a:t> </a:t>
            </a:r>
            <a:endParaRPr lang="he-IL" sz="1600">
              <a:latin typeface="Verdana" pitchFamily="34" charset="0"/>
            </a:endParaRPr>
          </a:p>
          <a:p>
            <a:pPr marL="342900" indent="-342900" rtl="0">
              <a:spcBef>
                <a:spcPct val="50000"/>
              </a:spcBef>
            </a:pPr>
            <a:r>
              <a:rPr lang="en-US" sz="1600">
                <a:latin typeface="Verdana" pitchFamily="34" charset="0"/>
              </a:rPr>
              <a:t>PIC </a:t>
            </a:r>
            <a:r>
              <a:rPr lang="he-IL" sz="1600">
                <a:latin typeface="Verdana" pitchFamily="34" charset="0"/>
              </a:rPr>
              <a:t>*</a:t>
            </a:r>
          </a:p>
          <a:p>
            <a:pPr marL="342900" indent="-342900" rtl="0">
              <a:spcBef>
                <a:spcPct val="50000"/>
              </a:spcBef>
            </a:pPr>
            <a:r>
              <a:rPr lang="en-US" sz="1600">
                <a:latin typeface="Verdana" pitchFamily="34" charset="0"/>
              </a:rPr>
              <a:t>A/D</a:t>
            </a:r>
            <a:r>
              <a:rPr lang="he-IL" sz="1600">
                <a:latin typeface="Verdana" pitchFamily="34" charset="0"/>
              </a:rPr>
              <a:t>*ממיר </a:t>
            </a:r>
          </a:p>
          <a:p>
            <a:pPr marL="342900" indent="-342900" rtl="0">
              <a:spcBef>
                <a:spcPct val="50000"/>
              </a:spcBef>
            </a:pPr>
            <a:r>
              <a:rPr lang="en-US" sz="1600">
                <a:latin typeface="Verdana" pitchFamily="34" charset="0"/>
              </a:rPr>
              <a:t>LCD</a:t>
            </a:r>
            <a:r>
              <a:rPr lang="he-IL" sz="1600">
                <a:latin typeface="Verdana" pitchFamily="34" charset="0"/>
              </a:rPr>
              <a:t>*</a:t>
            </a:r>
          </a:p>
          <a:p>
            <a:pPr marL="342900" indent="-342900" rtl="0">
              <a:spcBef>
                <a:spcPct val="50000"/>
              </a:spcBef>
            </a:pPr>
            <a:endParaRPr lang="en-US" sz="1600">
              <a:latin typeface="Verdana" pitchFamily="34" charset="0"/>
            </a:endParaRPr>
          </a:p>
        </p:txBody>
      </p:sp>
      <p:pic>
        <p:nvPicPr>
          <p:cNvPr id="119814" name="Picture 6" descr="sensor_2"/>
          <p:cNvPicPr>
            <a:picLocks noChangeAspect="1" noChangeArrowheads="1"/>
          </p:cNvPicPr>
          <p:nvPr/>
        </p:nvPicPr>
        <p:blipFill>
          <a:blip r:embed="rId2" cstate="print"/>
          <a:srcRect/>
          <a:stretch>
            <a:fillRect/>
          </a:stretch>
        </p:blipFill>
        <p:spPr bwMode="auto">
          <a:xfrm>
            <a:off x="2667000" y="3048000"/>
            <a:ext cx="1951038" cy="1395413"/>
          </a:xfrm>
          <a:prstGeom prst="rect">
            <a:avLst/>
          </a:prstGeom>
          <a:noFill/>
        </p:spPr>
      </p:pic>
      <p:sp>
        <p:nvSpPr>
          <p:cNvPr id="119815" name="Text Box 7"/>
          <p:cNvSpPr txBox="1">
            <a:spLocks noChangeArrowheads="1"/>
          </p:cNvSpPr>
          <p:nvPr/>
        </p:nvSpPr>
        <p:spPr bwMode="auto">
          <a:xfrm>
            <a:off x="3124200" y="4495800"/>
            <a:ext cx="1752600" cy="457200"/>
          </a:xfrm>
          <a:prstGeom prst="rect">
            <a:avLst/>
          </a:prstGeom>
          <a:noFill/>
          <a:ln w="9525">
            <a:noFill/>
            <a:miter lim="800000"/>
            <a:headEnd/>
            <a:tailEnd/>
          </a:ln>
          <a:effectLst/>
        </p:spPr>
        <p:txBody>
          <a:bodyPr>
            <a:spAutoFit/>
          </a:bodyPr>
          <a:lstStyle/>
          <a:p>
            <a:pPr algn="l" rtl="0">
              <a:spcBef>
                <a:spcPct val="50000"/>
              </a:spcBef>
            </a:pPr>
            <a:r>
              <a:rPr lang="he-IL" sz="1200">
                <a:latin typeface="Verdana" pitchFamily="34" charset="0"/>
              </a:rPr>
              <a:t>חיישן לחץ אטמוספרי          </a:t>
            </a:r>
            <a:endParaRPr lang="en-US" sz="1200">
              <a:latin typeface="Verdana" pitchFamily="34" charset="0"/>
            </a:endParaRPr>
          </a:p>
        </p:txBody>
      </p:sp>
      <p:pic>
        <p:nvPicPr>
          <p:cNvPr id="119816" name="Picture 8" descr="eval_pcb_board_desc"/>
          <p:cNvPicPr>
            <a:picLocks noChangeAspect="1" noChangeArrowheads="1"/>
          </p:cNvPicPr>
          <p:nvPr/>
        </p:nvPicPr>
        <p:blipFill>
          <a:blip r:embed="rId3" cstate="print"/>
          <a:srcRect/>
          <a:stretch>
            <a:fillRect/>
          </a:stretch>
        </p:blipFill>
        <p:spPr bwMode="auto">
          <a:xfrm>
            <a:off x="6477000" y="4495800"/>
            <a:ext cx="1981200" cy="1481138"/>
          </a:xfrm>
          <a:prstGeom prst="rect">
            <a:avLst/>
          </a:prstGeom>
          <a:noFill/>
        </p:spPr>
      </p:pic>
      <p:pic>
        <p:nvPicPr>
          <p:cNvPr id="119817" name="Picture 9" descr="eval_pcb_board_1"/>
          <p:cNvPicPr>
            <a:picLocks noChangeAspect="1" noChangeArrowheads="1"/>
          </p:cNvPicPr>
          <p:nvPr/>
        </p:nvPicPr>
        <p:blipFill>
          <a:blip r:embed="rId4" cstate="print"/>
          <a:srcRect/>
          <a:stretch>
            <a:fillRect/>
          </a:stretch>
        </p:blipFill>
        <p:spPr bwMode="auto">
          <a:xfrm>
            <a:off x="6477000" y="3048000"/>
            <a:ext cx="1951038" cy="1463675"/>
          </a:xfrm>
          <a:prstGeom prst="rect">
            <a:avLst/>
          </a:prstGeom>
          <a:noFill/>
        </p:spPr>
      </p:pic>
      <p:pic>
        <p:nvPicPr>
          <p:cNvPr id="119818" name="Picture 10" descr="untitled1"/>
          <p:cNvPicPr>
            <a:picLocks noChangeAspect="1" noChangeArrowheads="1"/>
          </p:cNvPicPr>
          <p:nvPr/>
        </p:nvPicPr>
        <p:blipFill>
          <a:blip r:embed="rId5" cstate="print"/>
          <a:srcRect/>
          <a:stretch>
            <a:fillRect/>
          </a:stretch>
        </p:blipFill>
        <p:spPr bwMode="auto">
          <a:xfrm>
            <a:off x="533400" y="1219200"/>
            <a:ext cx="1555750" cy="4191000"/>
          </a:xfrm>
          <a:prstGeom prst="rect">
            <a:avLst/>
          </a:prstGeom>
          <a:noFill/>
        </p:spPr>
      </p:pic>
      <p:sp>
        <p:nvSpPr>
          <p:cNvPr id="119819" name="Text Box 11"/>
          <p:cNvSpPr txBox="1">
            <a:spLocks noChangeArrowheads="1"/>
          </p:cNvSpPr>
          <p:nvPr/>
        </p:nvSpPr>
        <p:spPr bwMode="auto">
          <a:xfrm>
            <a:off x="2209800" y="5181600"/>
            <a:ext cx="3733800" cy="1474788"/>
          </a:xfrm>
          <a:prstGeom prst="rect">
            <a:avLst/>
          </a:prstGeom>
          <a:noFill/>
          <a:ln w="9525">
            <a:noFill/>
            <a:miter lim="800000"/>
            <a:headEnd/>
            <a:tailEnd/>
          </a:ln>
          <a:effectLst/>
        </p:spPr>
        <p:txBody>
          <a:bodyPr>
            <a:spAutoFit/>
          </a:bodyPr>
          <a:lstStyle/>
          <a:p>
            <a:pPr rtl="0">
              <a:spcBef>
                <a:spcPct val="50000"/>
              </a:spcBef>
            </a:pPr>
            <a:r>
              <a:rPr lang="he-IL" sz="1400">
                <a:latin typeface="Verdana" pitchFamily="34" charset="0"/>
              </a:rPr>
              <a:t>החיישן מודד את הלחץ האטמוספרי ולאחר סינון רעשים באות האנלוגי הוא מגיע לממיר מאנלוגי לדיגיטאלי כאשר הרזולוציה היא של 1 מטר, וסה"כ הטווח הוא עד ל4096 מטרים. לבסוף הגובה יוצג על גבי ה </a:t>
            </a:r>
          </a:p>
          <a:p>
            <a:pPr rtl="0">
              <a:spcBef>
                <a:spcPct val="50000"/>
              </a:spcBef>
            </a:pPr>
            <a:r>
              <a:rPr lang="en-US" sz="1400">
                <a:latin typeface="Verdana" pitchFamily="34" charset="0"/>
              </a:rPr>
              <a:t>LCD</a:t>
            </a:r>
          </a:p>
        </p:txBody>
      </p:sp>
      <p:sp>
        <p:nvSpPr>
          <p:cNvPr id="119820" name="Text Box 12"/>
          <p:cNvSpPr txBox="1">
            <a:spLocks noChangeArrowheads="1"/>
          </p:cNvSpPr>
          <p:nvPr/>
        </p:nvSpPr>
        <p:spPr bwMode="auto">
          <a:xfrm>
            <a:off x="152400" y="0"/>
            <a:ext cx="2209800" cy="366713"/>
          </a:xfrm>
          <a:prstGeom prst="rect">
            <a:avLst/>
          </a:prstGeom>
          <a:noFill/>
          <a:ln w="9525">
            <a:noFill/>
            <a:miter lim="800000"/>
            <a:headEnd/>
            <a:tailEnd/>
          </a:ln>
          <a:effectLst/>
        </p:spPr>
        <p:txBody>
          <a:bodyPr>
            <a:spAutoFit/>
          </a:bodyPr>
          <a:lstStyle/>
          <a:p>
            <a:pPr algn="l" rtl="0">
              <a:spcBef>
                <a:spcPct val="50000"/>
              </a:spcBef>
            </a:pPr>
            <a:endParaRPr lang="en-US">
              <a:latin typeface="Verdana" pitchFamily="34" charset="0"/>
            </a:endParaRPr>
          </a:p>
        </p:txBody>
      </p:sp>
      <p:sp>
        <p:nvSpPr>
          <p:cNvPr id="119821" name="Text Box 13"/>
          <p:cNvSpPr txBox="1">
            <a:spLocks noChangeArrowheads="1"/>
          </p:cNvSpPr>
          <p:nvPr/>
        </p:nvSpPr>
        <p:spPr bwMode="auto">
          <a:xfrm>
            <a:off x="0" y="152400"/>
            <a:ext cx="2438400" cy="549275"/>
          </a:xfrm>
          <a:prstGeom prst="rect">
            <a:avLst/>
          </a:prstGeom>
          <a:noFill/>
          <a:ln w="9525">
            <a:noFill/>
            <a:miter lim="800000"/>
            <a:headEnd/>
            <a:tailEnd/>
          </a:ln>
          <a:effectLst/>
        </p:spPr>
        <p:txBody>
          <a:bodyPr>
            <a:spAutoFit/>
          </a:bodyPr>
          <a:lstStyle/>
          <a:p>
            <a:pPr algn="l" rtl="0">
              <a:spcBef>
                <a:spcPct val="50000"/>
              </a:spcBef>
            </a:pPr>
            <a:r>
              <a:rPr lang="he-IL" sz="1200">
                <a:latin typeface="Verdana" pitchFamily="34" charset="0"/>
              </a:rPr>
              <a:t>מגישים: נמרוד מרמור 039177399</a:t>
            </a:r>
          </a:p>
          <a:p>
            <a:pPr algn="l" rtl="0">
              <a:spcBef>
                <a:spcPct val="50000"/>
              </a:spcBef>
            </a:pPr>
            <a:r>
              <a:rPr lang="he-IL" sz="1200">
                <a:latin typeface="Verdana" pitchFamily="34" charset="0"/>
              </a:rPr>
              <a:t>רומן מקרנקו 310400643</a:t>
            </a:r>
            <a:endParaRPr lang="en-US" sz="1200">
              <a:latin typeface="Verdana" pitchFamily="34" charset="0"/>
            </a:endParaRPr>
          </a:p>
        </p:txBody>
      </p:sp>
      <p:pic>
        <p:nvPicPr>
          <p:cNvPr id="119822" name="Picture 14" descr="untitled1"/>
          <p:cNvPicPr>
            <a:picLocks noChangeAspect="1" noChangeArrowheads="1"/>
          </p:cNvPicPr>
          <p:nvPr/>
        </p:nvPicPr>
        <p:blipFill>
          <a:blip r:embed="rId6" cstate="print"/>
          <a:srcRect/>
          <a:stretch>
            <a:fillRect/>
          </a:stretch>
        </p:blipFill>
        <p:spPr bwMode="auto">
          <a:xfrm>
            <a:off x="7200900" y="0"/>
            <a:ext cx="1943100" cy="838200"/>
          </a:xfrm>
          <a:prstGeom prst="rect">
            <a:avLst/>
          </a:prstGeom>
          <a:noFill/>
        </p:spPr>
      </p:pic>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 name="מציין מיקום של מספר שקופית 3"/>
          <p:cNvSpPr>
            <a:spLocks noGrp="1"/>
          </p:cNvSpPr>
          <p:nvPr>
            <p:ph type="sldNum" sz="quarter" idx="12"/>
          </p:nvPr>
        </p:nvSpPr>
        <p:spPr/>
        <p:txBody>
          <a:bodyPr/>
          <a:lstStyle/>
          <a:p>
            <a:fld id="{D9D953BD-A79D-4DFD-BECC-FD9C7D4044D2}" type="slidenum">
              <a:rPr lang="he-IL"/>
              <a:pPr/>
              <a:t>21</a:t>
            </a:fld>
            <a:endParaRPr lang="en-US"/>
          </a:p>
        </p:txBody>
      </p:sp>
      <p:sp>
        <p:nvSpPr>
          <p:cNvPr id="120836" name="Text Box 4"/>
          <p:cNvSpPr txBox="1">
            <a:spLocks noChangeArrowheads="1"/>
          </p:cNvSpPr>
          <p:nvPr/>
        </p:nvSpPr>
        <p:spPr bwMode="auto">
          <a:xfrm>
            <a:off x="1066800" y="457200"/>
            <a:ext cx="7467600" cy="885825"/>
          </a:xfrm>
          <a:prstGeom prst="rect">
            <a:avLst/>
          </a:prstGeom>
          <a:noFill/>
          <a:ln w="9525">
            <a:noFill/>
            <a:miter lim="800000"/>
            <a:headEnd/>
            <a:tailEnd/>
          </a:ln>
          <a:effectLst/>
        </p:spPr>
        <p:txBody>
          <a:bodyPr>
            <a:spAutoFit/>
          </a:bodyPr>
          <a:lstStyle/>
          <a:p>
            <a:pPr algn="ctr">
              <a:spcBef>
                <a:spcPct val="50000"/>
              </a:spcBef>
            </a:pPr>
            <a:r>
              <a:rPr lang="he-IL" sz="2800" b="1" u="sng">
                <a:latin typeface="Verdana" pitchFamily="34" charset="0"/>
              </a:rPr>
              <a:t>ווסת מהירות </a:t>
            </a:r>
            <a:r>
              <a:rPr lang="en-US" sz="2800" b="1" u="sng">
                <a:latin typeface="Verdana" pitchFamily="34" charset="0"/>
              </a:rPr>
              <a:t>DC</a:t>
            </a:r>
          </a:p>
          <a:p>
            <a:pPr algn="ctr">
              <a:spcBef>
                <a:spcPct val="50000"/>
              </a:spcBef>
            </a:pPr>
            <a:r>
              <a:rPr lang="he-IL" sz="1600" b="1">
                <a:latin typeface="Verdana" pitchFamily="34" charset="0"/>
              </a:rPr>
              <a:t>מבוסס </a:t>
            </a:r>
            <a:r>
              <a:rPr lang="en-US" sz="1600" b="1">
                <a:latin typeface="Verdana" pitchFamily="34" charset="0"/>
              </a:rPr>
              <a:t>PIC18</a:t>
            </a:r>
          </a:p>
        </p:txBody>
      </p:sp>
      <p:sp>
        <p:nvSpPr>
          <p:cNvPr id="120837" name="Text Box 5"/>
          <p:cNvSpPr txBox="1">
            <a:spLocks noChangeArrowheads="1"/>
          </p:cNvSpPr>
          <p:nvPr/>
        </p:nvSpPr>
        <p:spPr bwMode="auto">
          <a:xfrm>
            <a:off x="3352800" y="1219200"/>
            <a:ext cx="4953000" cy="2787650"/>
          </a:xfrm>
          <a:prstGeom prst="rect">
            <a:avLst/>
          </a:prstGeom>
          <a:noFill/>
          <a:ln w="9525">
            <a:noFill/>
            <a:miter lim="800000"/>
            <a:headEnd/>
            <a:tailEnd/>
          </a:ln>
          <a:effectLst/>
        </p:spPr>
        <p:txBody>
          <a:bodyPr>
            <a:spAutoFit/>
          </a:bodyPr>
          <a:lstStyle/>
          <a:p>
            <a:pPr marL="342900" indent="-342900">
              <a:spcBef>
                <a:spcPct val="50000"/>
              </a:spcBef>
            </a:pPr>
            <a:r>
              <a:rPr lang="he-IL" sz="2000" u="sng">
                <a:latin typeface="Verdana" pitchFamily="34" charset="0"/>
              </a:rPr>
              <a:t>רכיבים עיקריים:</a:t>
            </a:r>
          </a:p>
          <a:p>
            <a:pPr marL="342900" indent="-342900">
              <a:spcBef>
                <a:spcPct val="50000"/>
              </a:spcBef>
            </a:pPr>
            <a:r>
              <a:rPr lang="en-US" sz="2000">
                <a:latin typeface="Verdana" pitchFamily="34" charset="0"/>
              </a:rPr>
              <a:t>MICROCHIP</a:t>
            </a:r>
            <a:r>
              <a:rPr lang="he-IL" sz="2000">
                <a:latin typeface="Verdana" pitchFamily="34" charset="0"/>
              </a:rPr>
              <a:t>  </a:t>
            </a:r>
            <a:r>
              <a:rPr lang="en-US" sz="2000">
                <a:latin typeface="Verdana" pitchFamily="34" charset="0"/>
              </a:rPr>
              <a:t> PIC18</a:t>
            </a:r>
            <a:endParaRPr lang="he-IL" sz="2000">
              <a:latin typeface="Verdana" pitchFamily="34" charset="0"/>
            </a:endParaRPr>
          </a:p>
          <a:p>
            <a:pPr marL="342900" indent="-342900">
              <a:spcBef>
                <a:spcPct val="50000"/>
              </a:spcBef>
            </a:pPr>
            <a:r>
              <a:rPr lang="he-IL" sz="2000">
                <a:latin typeface="Verdana" pitchFamily="34" charset="0"/>
              </a:rPr>
              <a:t>חיישן מהירות:</a:t>
            </a:r>
          </a:p>
          <a:p>
            <a:pPr marL="342900" indent="-342900">
              <a:spcBef>
                <a:spcPct val="50000"/>
              </a:spcBef>
            </a:pPr>
            <a:r>
              <a:rPr lang="he-IL" sz="1400">
                <a:latin typeface="Verdana" pitchFamily="34" charset="0"/>
              </a:rPr>
              <a:t>       חיישן מהירות מנוע חיישן פרומגנטי בעל מרווח אוויר מדוד מגלגל שינים שנע. חיישן פרומגנטי מודד את שינוי המרווחים בינו ולבין הגל ע"י שינוי שטף מגנטי ומעביר את האותות בצורת גל חשמלי אל עבר המחשב </a:t>
            </a:r>
            <a:r>
              <a:rPr lang="en-US" sz="1400">
                <a:latin typeface="Verdana" pitchFamily="34" charset="0"/>
              </a:rPr>
              <a:t>pic</a:t>
            </a:r>
            <a:r>
              <a:rPr lang="en-US">
                <a:latin typeface="Verdana" pitchFamily="34" charset="0"/>
              </a:rPr>
              <a:t> </a:t>
            </a:r>
            <a:endParaRPr lang="he-IL" sz="2000">
              <a:latin typeface="Verdana" pitchFamily="34" charset="0"/>
            </a:endParaRPr>
          </a:p>
          <a:p>
            <a:pPr marL="342900" indent="-342900">
              <a:spcBef>
                <a:spcPct val="50000"/>
              </a:spcBef>
            </a:pPr>
            <a:r>
              <a:rPr lang="en-US" sz="2000">
                <a:latin typeface="Verdana" pitchFamily="34" charset="0"/>
              </a:rPr>
              <a:t>LCD</a:t>
            </a:r>
            <a:r>
              <a:rPr lang="he-IL" sz="1600">
                <a:latin typeface="Verdana" pitchFamily="34" charset="0"/>
              </a:rPr>
              <a:t>-להציג את מהירות סיבובי המנוע שהחיישן מודד.</a:t>
            </a:r>
          </a:p>
        </p:txBody>
      </p:sp>
      <p:sp>
        <p:nvSpPr>
          <p:cNvPr id="120838" name="Text Box 6"/>
          <p:cNvSpPr txBox="1">
            <a:spLocks noChangeArrowheads="1"/>
          </p:cNvSpPr>
          <p:nvPr/>
        </p:nvSpPr>
        <p:spPr bwMode="auto">
          <a:xfrm>
            <a:off x="152400" y="0"/>
            <a:ext cx="2209800" cy="366713"/>
          </a:xfrm>
          <a:prstGeom prst="rect">
            <a:avLst/>
          </a:prstGeom>
          <a:noFill/>
          <a:ln w="9525">
            <a:noFill/>
            <a:miter lim="800000"/>
            <a:headEnd/>
            <a:tailEnd/>
          </a:ln>
          <a:effectLst/>
        </p:spPr>
        <p:txBody>
          <a:bodyPr>
            <a:spAutoFit/>
          </a:bodyPr>
          <a:lstStyle/>
          <a:p>
            <a:pPr algn="l" rtl="0">
              <a:spcBef>
                <a:spcPct val="50000"/>
              </a:spcBef>
            </a:pPr>
            <a:endParaRPr lang="en-GB">
              <a:latin typeface="Verdana" pitchFamily="34" charset="0"/>
            </a:endParaRPr>
          </a:p>
        </p:txBody>
      </p:sp>
      <p:pic>
        <p:nvPicPr>
          <p:cNvPr id="120841" name="Picture 9" descr="Microcontroller"/>
          <p:cNvPicPr>
            <a:picLocks noChangeAspect="1" noChangeArrowheads="1"/>
          </p:cNvPicPr>
          <p:nvPr/>
        </p:nvPicPr>
        <p:blipFill>
          <a:blip r:embed="rId2" cstate="print"/>
          <a:srcRect/>
          <a:stretch>
            <a:fillRect/>
          </a:stretch>
        </p:blipFill>
        <p:spPr bwMode="auto">
          <a:xfrm>
            <a:off x="685800" y="1295400"/>
            <a:ext cx="1905000" cy="1733550"/>
          </a:xfrm>
          <a:prstGeom prst="rect">
            <a:avLst/>
          </a:prstGeom>
          <a:noFill/>
        </p:spPr>
      </p:pic>
      <p:pic>
        <p:nvPicPr>
          <p:cNvPr id="120842" name="Picture 10" descr="76ec3b57cbd5c4662cdbe04e45daf68c"/>
          <p:cNvPicPr>
            <a:picLocks noChangeAspect="1" noChangeArrowheads="1"/>
          </p:cNvPicPr>
          <p:nvPr/>
        </p:nvPicPr>
        <p:blipFill>
          <a:blip r:embed="rId3" cstate="print"/>
          <a:srcRect/>
          <a:stretch>
            <a:fillRect/>
          </a:stretch>
        </p:blipFill>
        <p:spPr bwMode="auto">
          <a:xfrm>
            <a:off x="762000" y="3429000"/>
            <a:ext cx="1219200" cy="1219200"/>
          </a:xfrm>
          <a:prstGeom prst="rect">
            <a:avLst/>
          </a:prstGeom>
          <a:noFill/>
        </p:spPr>
      </p:pic>
      <p:sp>
        <p:nvSpPr>
          <p:cNvPr id="120843" name="Rectangle 11"/>
          <p:cNvSpPr>
            <a:spLocks noChangeArrowheads="1"/>
          </p:cNvSpPr>
          <p:nvPr/>
        </p:nvSpPr>
        <p:spPr bwMode="auto">
          <a:xfrm>
            <a:off x="3810000" y="4430713"/>
            <a:ext cx="4386263" cy="2289175"/>
          </a:xfrm>
          <a:prstGeom prst="rect">
            <a:avLst/>
          </a:prstGeom>
          <a:noFill/>
          <a:ln w="9525">
            <a:noFill/>
            <a:miter lim="800000"/>
            <a:headEnd/>
            <a:tailEnd/>
          </a:ln>
          <a:effectLst/>
        </p:spPr>
        <p:txBody>
          <a:bodyPr anchor="ctr">
            <a:spAutoFit/>
          </a:bodyPr>
          <a:lstStyle/>
          <a:p>
            <a:r>
              <a:rPr lang="he-IL" b="1">
                <a:latin typeface="Verdana" pitchFamily="34" charset="0"/>
              </a:rPr>
              <a:t>תפקיד ווסת</a:t>
            </a:r>
            <a:r>
              <a:rPr lang="he-IL">
                <a:latin typeface="Verdana" pitchFamily="34" charset="0"/>
              </a:rPr>
              <a:t> המהירות הוא לשמור על המהירות קבוע מוגדרת בגבולות מסוימים של סטייה.</a:t>
            </a:r>
          </a:p>
          <a:p>
            <a:r>
              <a:rPr lang="he-IL">
                <a:latin typeface="Verdana" pitchFamily="34" charset="0"/>
              </a:rPr>
              <a:t>אנו חייבים להוסיף חיישן מהירות שימדוד את מהירות המנוע בכל רגע ורגע,</a:t>
            </a:r>
            <a:br>
              <a:rPr lang="he-IL">
                <a:latin typeface="Verdana" pitchFamily="34" charset="0"/>
              </a:rPr>
            </a:br>
            <a:r>
              <a:rPr lang="he-IL">
                <a:latin typeface="Verdana" pitchFamily="34" charset="0"/>
              </a:rPr>
              <a:t>וכמו כן יש לתת אות כניסה של מהירות הרצויה.</a:t>
            </a:r>
          </a:p>
          <a:p>
            <a:endParaRPr lang="he-IL">
              <a:latin typeface="Verdana" pitchFamily="34" charset="0"/>
            </a:endParaRPr>
          </a:p>
          <a:p>
            <a:r>
              <a:rPr lang="he-IL">
                <a:latin typeface="Verdana" pitchFamily="34" charset="0"/>
              </a:rPr>
              <a:t/>
            </a:r>
            <a:br>
              <a:rPr lang="he-IL">
                <a:latin typeface="Verdana" pitchFamily="34" charset="0"/>
              </a:rPr>
            </a:br>
            <a:endParaRPr lang="he-IL">
              <a:latin typeface="Verdana" pitchFamily="34" charset="0"/>
            </a:endParaRPr>
          </a:p>
        </p:txBody>
      </p:sp>
      <p:pic>
        <p:nvPicPr>
          <p:cNvPr id="120844" name="Picture 12" descr="dcmotor">
            <a:hlinkClick r:id="rId4"/>
          </p:cNvPr>
          <p:cNvPicPr>
            <a:picLocks noChangeAspect="1" noChangeArrowheads="1"/>
          </p:cNvPicPr>
          <p:nvPr/>
        </p:nvPicPr>
        <p:blipFill>
          <a:blip r:embed="rId5" cstate="print"/>
          <a:srcRect/>
          <a:stretch>
            <a:fillRect/>
          </a:stretch>
        </p:blipFill>
        <p:spPr bwMode="auto">
          <a:xfrm>
            <a:off x="2057400" y="3581400"/>
            <a:ext cx="1295400" cy="927100"/>
          </a:xfrm>
          <a:prstGeom prst="rect">
            <a:avLst/>
          </a:prstGeom>
          <a:noFill/>
        </p:spPr>
      </p:pic>
      <p:pic>
        <p:nvPicPr>
          <p:cNvPr id="120845" name="Picture 13" descr="lcd_front_s">
            <a:hlinkClick r:id="rId6"/>
          </p:cNvPr>
          <p:cNvPicPr>
            <a:picLocks noChangeAspect="1" noChangeArrowheads="1"/>
          </p:cNvPicPr>
          <p:nvPr/>
        </p:nvPicPr>
        <p:blipFill>
          <a:blip r:embed="rId7" cstate="print"/>
          <a:srcRect/>
          <a:stretch>
            <a:fillRect/>
          </a:stretch>
        </p:blipFill>
        <p:spPr bwMode="auto">
          <a:xfrm>
            <a:off x="685800" y="4800600"/>
            <a:ext cx="2619375" cy="1790700"/>
          </a:xfrm>
          <a:prstGeom prst="rect">
            <a:avLst/>
          </a:prstGeom>
          <a:noFill/>
        </p:spPr>
      </p:pic>
      <p:sp>
        <p:nvSpPr>
          <p:cNvPr id="120846" name="Text Box 14"/>
          <p:cNvSpPr txBox="1">
            <a:spLocks noChangeArrowheads="1"/>
          </p:cNvSpPr>
          <p:nvPr/>
        </p:nvSpPr>
        <p:spPr bwMode="auto">
          <a:xfrm>
            <a:off x="685800" y="3124200"/>
            <a:ext cx="1368425" cy="366713"/>
          </a:xfrm>
          <a:prstGeom prst="rect">
            <a:avLst/>
          </a:prstGeom>
          <a:noFill/>
          <a:ln w="9525">
            <a:noFill/>
            <a:miter lim="800000"/>
            <a:headEnd/>
            <a:tailEnd/>
          </a:ln>
          <a:effectLst/>
        </p:spPr>
        <p:txBody>
          <a:bodyPr wrap="none">
            <a:spAutoFit/>
          </a:bodyPr>
          <a:lstStyle/>
          <a:p>
            <a:r>
              <a:rPr lang="he-IL">
                <a:latin typeface="Verdana" pitchFamily="34" charset="0"/>
              </a:rPr>
              <a:t>חיישן מהירות</a:t>
            </a:r>
            <a:endParaRPr lang="en-US">
              <a:latin typeface="Verdana" pitchFamily="34" charset="0"/>
            </a:endParaRPr>
          </a:p>
        </p:txBody>
      </p:sp>
      <p:sp>
        <p:nvSpPr>
          <p:cNvPr id="120847" name="Text Box 15"/>
          <p:cNvSpPr txBox="1">
            <a:spLocks noChangeArrowheads="1"/>
          </p:cNvSpPr>
          <p:nvPr/>
        </p:nvSpPr>
        <p:spPr bwMode="auto">
          <a:xfrm>
            <a:off x="2209800" y="3200400"/>
            <a:ext cx="981075" cy="366713"/>
          </a:xfrm>
          <a:prstGeom prst="rect">
            <a:avLst/>
          </a:prstGeom>
          <a:noFill/>
          <a:ln w="9525">
            <a:noFill/>
            <a:miter lim="800000"/>
            <a:headEnd/>
            <a:tailEnd/>
          </a:ln>
          <a:effectLst/>
        </p:spPr>
        <p:txBody>
          <a:bodyPr wrap="none">
            <a:spAutoFit/>
          </a:bodyPr>
          <a:lstStyle/>
          <a:p>
            <a:r>
              <a:rPr lang="he-IL">
                <a:latin typeface="Verdana" pitchFamily="34" charset="0"/>
              </a:rPr>
              <a:t>מנוע </a:t>
            </a:r>
            <a:r>
              <a:rPr lang="en-US">
                <a:latin typeface="Verdana" pitchFamily="34" charset="0"/>
              </a:rPr>
              <a:t>DC</a:t>
            </a:r>
          </a:p>
        </p:txBody>
      </p:sp>
      <p:sp>
        <p:nvSpPr>
          <p:cNvPr id="120848" name="Rectangle 16"/>
          <p:cNvSpPr>
            <a:spLocks noChangeArrowheads="1"/>
          </p:cNvSpPr>
          <p:nvPr/>
        </p:nvSpPr>
        <p:spPr bwMode="auto">
          <a:xfrm>
            <a:off x="2133600" y="4648200"/>
            <a:ext cx="647700" cy="366713"/>
          </a:xfrm>
          <a:prstGeom prst="rect">
            <a:avLst/>
          </a:prstGeom>
          <a:noFill/>
          <a:ln w="9525">
            <a:noFill/>
            <a:miter lim="800000"/>
            <a:headEnd/>
            <a:tailEnd/>
          </a:ln>
          <a:effectLst/>
        </p:spPr>
        <p:txBody>
          <a:bodyPr wrap="none">
            <a:spAutoFit/>
          </a:bodyPr>
          <a:lstStyle/>
          <a:p>
            <a:r>
              <a:rPr lang="en-US">
                <a:latin typeface="Verdana" pitchFamily="34" charset="0"/>
              </a:rPr>
              <a:t>LCD</a:t>
            </a:r>
          </a:p>
        </p:txBody>
      </p:sp>
      <p:sp>
        <p:nvSpPr>
          <p:cNvPr id="120849" name="Rectangle 17"/>
          <p:cNvSpPr>
            <a:spLocks noChangeArrowheads="1"/>
          </p:cNvSpPr>
          <p:nvPr/>
        </p:nvSpPr>
        <p:spPr bwMode="auto">
          <a:xfrm>
            <a:off x="1981200" y="1066800"/>
            <a:ext cx="871538" cy="366713"/>
          </a:xfrm>
          <a:prstGeom prst="rect">
            <a:avLst/>
          </a:prstGeom>
          <a:noFill/>
          <a:ln w="9525">
            <a:noFill/>
            <a:miter lim="800000"/>
            <a:headEnd/>
            <a:tailEnd/>
          </a:ln>
          <a:effectLst/>
        </p:spPr>
        <p:txBody>
          <a:bodyPr wrap="none">
            <a:spAutoFit/>
          </a:bodyPr>
          <a:lstStyle/>
          <a:p>
            <a:r>
              <a:rPr lang="en-US">
                <a:latin typeface="Verdana" pitchFamily="34" charset="0"/>
              </a:rPr>
              <a:t>PIC18</a:t>
            </a:r>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מציין מיקום של מספר שקופית 3"/>
          <p:cNvSpPr>
            <a:spLocks noGrp="1"/>
          </p:cNvSpPr>
          <p:nvPr>
            <p:ph type="sldNum" sz="quarter" idx="12"/>
          </p:nvPr>
        </p:nvSpPr>
        <p:spPr/>
        <p:txBody>
          <a:bodyPr/>
          <a:lstStyle/>
          <a:p>
            <a:fld id="{2AC217C2-141A-418D-8B8F-73FA81886563}" type="slidenum">
              <a:rPr lang="he-IL"/>
              <a:pPr/>
              <a:t>22</a:t>
            </a:fld>
            <a:endParaRPr lang="en-US"/>
          </a:p>
        </p:txBody>
      </p:sp>
      <p:sp>
        <p:nvSpPr>
          <p:cNvPr id="121860" name="Rectangle 4"/>
          <p:cNvSpPr>
            <a:spLocks noChangeArrowheads="1"/>
          </p:cNvSpPr>
          <p:nvPr/>
        </p:nvSpPr>
        <p:spPr bwMode="auto">
          <a:xfrm>
            <a:off x="4876800" y="1600200"/>
            <a:ext cx="4038600" cy="2133600"/>
          </a:xfrm>
          <a:prstGeom prst="rect">
            <a:avLst/>
          </a:prstGeom>
          <a:noFill/>
          <a:ln w="9525">
            <a:noFill/>
            <a:miter lim="800000"/>
            <a:headEnd/>
            <a:tailEnd/>
          </a:ln>
          <a:effectLst/>
        </p:spPr>
        <p:txBody>
          <a:bodyPr/>
          <a:lstStyle/>
          <a:p>
            <a:pPr marL="342900" indent="-342900">
              <a:spcBef>
                <a:spcPct val="20000"/>
              </a:spcBef>
              <a:buClr>
                <a:schemeClr val="tx1"/>
              </a:buClr>
              <a:buSzPct val="90000"/>
              <a:buFont typeface="Wingdings" pitchFamily="2" charset="2"/>
              <a:buNone/>
            </a:pPr>
            <a:r>
              <a:rPr lang="he-IL" b="1" i="1" u="sng">
                <a:effectLst>
                  <a:outerShdw blurRad="38100" dist="38100" dir="2700000" algn="tl">
                    <a:srgbClr val="000000"/>
                  </a:outerShdw>
                </a:effectLst>
              </a:rPr>
              <a:t>רקע עיוני:</a:t>
            </a:r>
          </a:p>
          <a:p>
            <a:pPr marL="342900" indent="-342900">
              <a:spcBef>
                <a:spcPct val="20000"/>
              </a:spcBef>
              <a:buClr>
                <a:schemeClr val="tx1"/>
              </a:buClr>
              <a:buSzPct val="90000"/>
              <a:buFont typeface="Wingdings" pitchFamily="2" charset="2"/>
              <a:buNone/>
            </a:pPr>
            <a:r>
              <a:rPr lang="he-IL" sz="1600" i="1">
                <a:effectLst>
                  <a:outerShdw blurRad="38100" dist="38100" dir="2700000" algn="tl">
                    <a:srgbClr val="000000"/>
                  </a:outerShdw>
                </a:effectLst>
              </a:rPr>
              <a:t>התוכנית נכתבה למיקרו בקר של חברת</a:t>
            </a:r>
          </a:p>
          <a:p>
            <a:pPr marL="342900" indent="-342900">
              <a:spcBef>
                <a:spcPct val="20000"/>
              </a:spcBef>
              <a:buClr>
                <a:schemeClr val="tx1"/>
              </a:buClr>
              <a:buSzPct val="90000"/>
              <a:buFont typeface="Wingdings" pitchFamily="2" charset="2"/>
              <a:buNone/>
            </a:pPr>
            <a:r>
              <a:rPr lang="he-IL" sz="1600" i="1">
                <a:effectLst>
                  <a:outerShdw blurRad="38100" dist="38100" dir="2700000" algn="tl">
                    <a:srgbClr val="000000"/>
                  </a:outerShdw>
                </a:effectLst>
              </a:rPr>
              <a:t> </a:t>
            </a:r>
            <a:r>
              <a:rPr lang="en-US" sz="2000" b="1" i="1">
                <a:effectLst>
                  <a:outerShdw blurRad="38100" dist="38100" dir="2700000" algn="tl">
                    <a:srgbClr val="000000"/>
                  </a:outerShdw>
                </a:effectLst>
              </a:rPr>
              <a:t>Microchip Pic18F</a:t>
            </a:r>
            <a:r>
              <a:rPr lang="he-IL" sz="1600" i="1">
                <a:effectLst>
                  <a:outerShdw blurRad="38100" dist="38100" dir="2700000" algn="tl">
                    <a:srgbClr val="000000"/>
                  </a:outerShdw>
                </a:effectLst>
              </a:rPr>
              <a:t>.</a:t>
            </a:r>
          </a:p>
          <a:p>
            <a:pPr marL="342900" indent="-342900">
              <a:spcBef>
                <a:spcPct val="20000"/>
              </a:spcBef>
              <a:buClr>
                <a:schemeClr val="tx1"/>
              </a:buClr>
              <a:buSzPct val="90000"/>
              <a:buFont typeface="Wingdings" pitchFamily="2" charset="2"/>
              <a:buNone/>
            </a:pPr>
            <a:endParaRPr lang="he-IL" sz="1600" i="1">
              <a:effectLst>
                <a:outerShdw blurRad="38100" dist="38100" dir="2700000" algn="tl">
                  <a:srgbClr val="000000"/>
                </a:outerShdw>
              </a:effectLst>
            </a:endParaRPr>
          </a:p>
          <a:p>
            <a:pPr marL="342900" indent="-342900">
              <a:spcBef>
                <a:spcPct val="20000"/>
              </a:spcBef>
              <a:buClr>
                <a:schemeClr val="tx1"/>
              </a:buClr>
              <a:buSzPct val="90000"/>
              <a:buFont typeface="Wingdings" pitchFamily="2" charset="2"/>
              <a:buNone/>
            </a:pPr>
            <a:r>
              <a:rPr lang="he-IL" sz="1600" i="1">
                <a:effectLst>
                  <a:outerShdw blurRad="38100" dist="38100" dir="2700000" algn="tl">
                    <a:srgbClr val="000000"/>
                  </a:outerShdw>
                </a:effectLst>
              </a:rPr>
              <a:t>כרטיס מעבדה זה מכיל בנוסף לכניסות</a:t>
            </a:r>
          </a:p>
          <a:p>
            <a:pPr marL="342900" indent="-342900">
              <a:spcBef>
                <a:spcPct val="20000"/>
              </a:spcBef>
              <a:buClr>
                <a:schemeClr val="tx1"/>
              </a:buClr>
              <a:buSzPct val="90000"/>
              <a:buFont typeface="Wingdings" pitchFamily="2" charset="2"/>
              <a:buNone/>
            </a:pPr>
            <a:r>
              <a:rPr lang="he-IL" sz="1600" i="1">
                <a:effectLst>
                  <a:outerShdw blurRad="38100" dist="38100" dir="2700000" algn="tl">
                    <a:srgbClr val="000000"/>
                  </a:outerShdw>
                </a:effectLst>
              </a:rPr>
              <a:t>המפסקים והמקשים, גם ממירים ממילה</a:t>
            </a:r>
          </a:p>
          <a:p>
            <a:pPr marL="342900" indent="-342900">
              <a:spcBef>
                <a:spcPct val="20000"/>
              </a:spcBef>
              <a:buClr>
                <a:schemeClr val="tx1"/>
              </a:buClr>
              <a:buSzPct val="90000"/>
              <a:buFont typeface="Wingdings" pitchFamily="2" charset="2"/>
              <a:buNone/>
            </a:pPr>
            <a:r>
              <a:rPr lang="he-IL" sz="1600" i="1">
                <a:effectLst>
                  <a:outerShdw blurRad="38100" dist="38100" dir="2700000" algn="tl">
                    <a:srgbClr val="000000"/>
                  </a:outerShdw>
                </a:effectLst>
              </a:rPr>
              <a:t>דיגיטלית ליצאת מתח אנלוגי ושני ממירים</a:t>
            </a:r>
          </a:p>
          <a:p>
            <a:pPr marL="342900" indent="-342900">
              <a:spcBef>
                <a:spcPct val="20000"/>
              </a:spcBef>
              <a:buClr>
                <a:schemeClr val="tx1"/>
              </a:buClr>
              <a:buSzPct val="90000"/>
              <a:buFont typeface="Wingdings" pitchFamily="2" charset="2"/>
              <a:buNone/>
            </a:pPr>
            <a:r>
              <a:rPr lang="he-IL" sz="1600" i="1">
                <a:effectLst>
                  <a:outerShdw blurRad="38100" dist="38100" dir="2700000" algn="tl">
                    <a:srgbClr val="000000"/>
                  </a:outerShdw>
                </a:effectLst>
              </a:rPr>
              <a:t>מאותות כניסה אנלוגיות למילות כניסה דיגיטליות.</a:t>
            </a:r>
          </a:p>
          <a:p>
            <a:pPr marL="342900" indent="-342900">
              <a:spcBef>
                <a:spcPct val="20000"/>
              </a:spcBef>
              <a:buClr>
                <a:schemeClr val="tx1"/>
              </a:buClr>
              <a:buSzPct val="90000"/>
              <a:buFont typeface="Wingdings" pitchFamily="2" charset="2"/>
              <a:buNone/>
            </a:pPr>
            <a:endParaRPr lang="he-IL" sz="1600" i="1">
              <a:effectLst>
                <a:outerShdw blurRad="38100" dist="38100" dir="2700000" algn="tl">
                  <a:srgbClr val="000000"/>
                </a:outerShdw>
              </a:effectLst>
            </a:endParaRPr>
          </a:p>
          <a:p>
            <a:pPr marL="342900" indent="-342900">
              <a:spcBef>
                <a:spcPct val="20000"/>
              </a:spcBef>
              <a:buClr>
                <a:schemeClr val="tx1"/>
              </a:buClr>
              <a:buSzPct val="90000"/>
              <a:buFont typeface="Wingdings" pitchFamily="2" charset="2"/>
              <a:buNone/>
            </a:pPr>
            <a:r>
              <a:rPr lang="he-IL" sz="1400">
                <a:effectLst>
                  <a:outerShdw blurRad="38100" dist="38100" dir="2700000" algn="tl">
                    <a:srgbClr val="000000"/>
                  </a:outerShdw>
                </a:effectLst>
              </a:rPr>
              <a:t>	</a:t>
            </a:r>
            <a:endParaRPr lang="en-US" sz="1400">
              <a:effectLst>
                <a:outerShdw blurRad="38100" dist="38100" dir="2700000" algn="tl">
                  <a:srgbClr val="000000"/>
                </a:outerShdw>
              </a:effectLst>
            </a:endParaRPr>
          </a:p>
        </p:txBody>
      </p:sp>
      <p:sp>
        <p:nvSpPr>
          <p:cNvPr id="121861" name="Rectangle 5"/>
          <p:cNvSpPr>
            <a:spLocks noChangeArrowheads="1"/>
          </p:cNvSpPr>
          <p:nvPr/>
        </p:nvSpPr>
        <p:spPr bwMode="auto">
          <a:xfrm>
            <a:off x="4724400" y="4343400"/>
            <a:ext cx="4114800" cy="2133600"/>
          </a:xfrm>
          <a:prstGeom prst="rect">
            <a:avLst/>
          </a:prstGeom>
          <a:noFill/>
          <a:ln w="9525">
            <a:noFill/>
            <a:miter lim="800000"/>
            <a:headEnd/>
            <a:tailEnd/>
          </a:ln>
          <a:effectLst/>
        </p:spPr>
        <p:txBody>
          <a:bodyPr/>
          <a:lstStyle/>
          <a:p>
            <a:pPr marL="342900" indent="-342900">
              <a:spcBef>
                <a:spcPct val="20000"/>
              </a:spcBef>
              <a:buClr>
                <a:schemeClr val="tx1"/>
              </a:buClr>
              <a:buSzPct val="90000"/>
              <a:buFont typeface="Wingdings" pitchFamily="2" charset="2"/>
              <a:buNone/>
            </a:pPr>
            <a:r>
              <a:rPr lang="he-IL" b="1" i="1" u="sng">
                <a:effectLst>
                  <a:outerShdw blurRad="38100" dist="38100" dir="2700000" algn="tl">
                    <a:srgbClr val="000000"/>
                  </a:outerShdw>
                </a:effectLst>
              </a:rPr>
              <a:t>מטרת הניסוי:</a:t>
            </a:r>
          </a:p>
          <a:p>
            <a:pPr marL="342900" indent="-342900">
              <a:spcBef>
                <a:spcPct val="20000"/>
              </a:spcBef>
              <a:buClr>
                <a:schemeClr val="tx1"/>
              </a:buClr>
              <a:buSzPct val="90000"/>
              <a:buFont typeface="Wingdings" pitchFamily="2" charset="2"/>
              <a:buNone/>
            </a:pPr>
            <a:r>
              <a:rPr lang="he-IL" sz="1600" i="1">
                <a:effectLst>
                  <a:outerShdw blurRad="38100" dist="38100" dir="2700000" algn="tl">
                    <a:srgbClr val="000000"/>
                  </a:outerShdw>
                </a:effectLst>
              </a:rPr>
              <a:t>הפרויקט</a:t>
            </a:r>
            <a:r>
              <a:rPr lang="he-IL" sz="1600" b="1" i="1">
                <a:effectLst>
                  <a:outerShdw blurRad="38100" dist="38100" dir="2700000" algn="tl">
                    <a:srgbClr val="000000"/>
                  </a:outerShdw>
                </a:effectLst>
              </a:rPr>
              <a:t> </a:t>
            </a:r>
            <a:r>
              <a:rPr lang="he-IL" sz="1600" i="1">
                <a:effectLst>
                  <a:outerShdw blurRad="38100" dist="38100" dir="2700000" algn="tl">
                    <a:srgbClr val="000000"/>
                  </a:outerShdw>
                </a:effectLst>
              </a:rPr>
              <a:t>מבוסס על ניסוי מס' </a:t>
            </a:r>
            <a:r>
              <a:rPr lang="he-IL" sz="1600" b="1" i="1">
                <a:effectLst>
                  <a:outerShdw blurRad="38100" dist="38100" dir="2700000" algn="tl">
                    <a:srgbClr val="000000"/>
                  </a:outerShdw>
                </a:effectLst>
              </a:rPr>
              <a:t>5</a:t>
            </a:r>
            <a:r>
              <a:rPr lang="he-IL" sz="1600" i="1">
                <a:effectLst>
                  <a:outerShdw blurRad="38100" dist="38100" dir="2700000" algn="tl">
                    <a:srgbClr val="000000"/>
                  </a:outerShdw>
                </a:effectLst>
              </a:rPr>
              <a:t> במסגרת הקורס.</a:t>
            </a:r>
          </a:p>
          <a:p>
            <a:pPr marL="342900" indent="-342900">
              <a:spcBef>
                <a:spcPct val="20000"/>
              </a:spcBef>
              <a:buClr>
                <a:schemeClr val="tx1"/>
              </a:buClr>
              <a:buSzPct val="90000"/>
              <a:buFont typeface="Wingdings" pitchFamily="2" charset="2"/>
              <a:buNone/>
            </a:pPr>
            <a:r>
              <a:rPr lang="he-IL" sz="1600" i="1">
                <a:effectLst>
                  <a:outerShdw blurRad="38100" dist="38100" dir="2700000" algn="tl">
                    <a:srgbClr val="000000"/>
                  </a:outerShdw>
                </a:effectLst>
              </a:rPr>
              <a:t>שימוש </a:t>
            </a:r>
            <a:r>
              <a:rPr lang="en-US" sz="1600" b="1" i="1">
                <a:effectLst>
                  <a:outerShdw blurRad="38100" dist="38100" dir="2700000" algn="tl">
                    <a:srgbClr val="000000"/>
                  </a:outerShdw>
                </a:effectLst>
              </a:rPr>
              <a:t>A/D</a:t>
            </a:r>
            <a:r>
              <a:rPr lang="he-IL" sz="1600" i="1">
                <a:effectLst>
                  <a:outerShdw blurRad="38100" dist="38100" dir="2700000" algn="tl">
                    <a:srgbClr val="000000"/>
                  </a:outerShdw>
                </a:effectLst>
              </a:rPr>
              <a:t> בכרטיס המעבדה.</a:t>
            </a:r>
          </a:p>
          <a:p>
            <a:pPr marL="342900" indent="-342900">
              <a:spcBef>
                <a:spcPct val="20000"/>
              </a:spcBef>
              <a:buClr>
                <a:schemeClr val="tx1"/>
              </a:buClr>
              <a:buSzPct val="90000"/>
              <a:buFont typeface="Wingdings" pitchFamily="2" charset="2"/>
              <a:buNone/>
            </a:pPr>
            <a:r>
              <a:rPr lang="he-IL" sz="1600" i="1">
                <a:effectLst>
                  <a:outerShdw blurRad="38100" dist="38100" dir="2700000" algn="tl">
                    <a:srgbClr val="000000"/>
                  </a:outerShdw>
                </a:effectLst>
              </a:rPr>
              <a:t>מדידת מתח עד </a:t>
            </a:r>
            <a:r>
              <a:rPr lang="en-US" sz="1600" b="1" i="1">
                <a:effectLst>
                  <a:outerShdw blurRad="38100" dist="38100" dir="2700000" algn="tl">
                    <a:srgbClr val="000000"/>
                  </a:outerShdw>
                </a:effectLst>
              </a:rPr>
              <a:t>5V</a:t>
            </a:r>
            <a:r>
              <a:rPr lang="he-IL" sz="1600" i="1">
                <a:effectLst>
                  <a:outerShdw blurRad="38100" dist="38100" dir="2700000" algn="tl">
                    <a:srgbClr val="000000"/>
                  </a:outerShdw>
                </a:effectLst>
              </a:rPr>
              <a:t> והצגתו על גבי המסך </a:t>
            </a:r>
            <a:r>
              <a:rPr lang="en-US" sz="1600" b="1" i="1">
                <a:effectLst>
                  <a:outerShdw blurRad="38100" dist="38100" dir="2700000" algn="tl">
                    <a:srgbClr val="000000"/>
                  </a:outerShdw>
                </a:effectLst>
              </a:rPr>
              <a:t>LCD</a:t>
            </a:r>
          </a:p>
          <a:p>
            <a:pPr marL="342900" indent="-342900">
              <a:spcBef>
                <a:spcPct val="20000"/>
              </a:spcBef>
              <a:buClr>
                <a:schemeClr val="tx1"/>
              </a:buClr>
              <a:buSzPct val="90000"/>
              <a:buFont typeface="Wingdings" pitchFamily="2" charset="2"/>
              <a:buNone/>
            </a:pPr>
            <a:r>
              <a:rPr lang="he-IL" sz="1600" i="1">
                <a:effectLst>
                  <a:outerShdw blurRad="38100" dist="38100" dir="2700000" algn="tl">
                    <a:srgbClr val="000000"/>
                  </a:outerShdw>
                </a:effectLst>
              </a:rPr>
              <a:t>של המכשיר ואפשרות הצגה על גבי הסקופ.</a:t>
            </a:r>
          </a:p>
          <a:p>
            <a:pPr marL="342900" indent="-342900">
              <a:spcBef>
                <a:spcPct val="20000"/>
              </a:spcBef>
              <a:buClr>
                <a:schemeClr val="tx1"/>
              </a:buClr>
              <a:buSzPct val="90000"/>
              <a:buFont typeface="Wingdings" pitchFamily="2" charset="2"/>
              <a:buNone/>
            </a:pPr>
            <a:endParaRPr lang="he-IL" sz="1600" i="1">
              <a:effectLst>
                <a:outerShdw blurRad="38100" dist="38100" dir="2700000" algn="tl">
                  <a:srgbClr val="000000"/>
                </a:outerShdw>
              </a:effectLst>
            </a:endParaRPr>
          </a:p>
          <a:p>
            <a:pPr marL="342900" indent="-342900">
              <a:spcBef>
                <a:spcPct val="20000"/>
              </a:spcBef>
              <a:buClr>
                <a:schemeClr val="tx1"/>
              </a:buClr>
              <a:buSzPct val="90000"/>
              <a:buFont typeface="Wingdings" pitchFamily="2" charset="2"/>
              <a:buNone/>
            </a:pPr>
            <a:r>
              <a:rPr lang="he-IL" sz="1600" i="1">
                <a:effectLst>
                  <a:outerShdw blurRad="38100" dist="38100" dir="2700000" algn="tl">
                    <a:srgbClr val="000000"/>
                  </a:outerShdw>
                </a:effectLst>
              </a:rPr>
              <a:t>למכשיר הנ"ל אפשרות חיבור </a:t>
            </a:r>
            <a:r>
              <a:rPr lang="en-US" sz="1600" b="1" i="1">
                <a:effectLst>
                  <a:outerShdw blurRad="38100" dist="38100" dir="2700000" algn="tl">
                    <a:srgbClr val="000000"/>
                  </a:outerShdw>
                </a:effectLst>
              </a:rPr>
              <a:t>RF</a:t>
            </a:r>
            <a:r>
              <a:rPr lang="he-IL" sz="1600" i="1">
                <a:effectLst>
                  <a:outerShdw blurRad="38100" dist="38100" dir="2700000" algn="tl">
                    <a:srgbClr val="000000"/>
                  </a:outerShdw>
                </a:effectLst>
              </a:rPr>
              <a:t> ישירות לסקופ.</a:t>
            </a:r>
          </a:p>
          <a:p>
            <a:pPr marL="342900" indent="-342900">
              <a:spcBef>
                <a:spcPct val="20000"/>
              </a:spcBef>
              <a:buClr>
                <a:schemeClr val="tx1"/>
              </a:buClr>
              <a:buSzPct val="90000"/>
              <a:buFont typeface="Wingdings" pitchFamily="2" charset="2"/>
              <a:buNone/>
            </a:pPr>
            <a:endParaRPr lang="he-IL" sz="1600" i="1">
              <a:effectLst>
                <a:outerShdw blurRad="38100" dist="38100" dir="2700000" algn="tl">
                  <a:srgbClr val="000000"/>
                </a:outerShdw>
              </a:effectLst>
            </a:endParaRPr>
          </a:p>
          <a:p>
            <a:pPr marL="342900" indent="-342900">
              <a:spcBef>
                <a:spcPct val="20000"/>
              </a:spcBef>
              <a:buClr>
                <a:schemeClr val="tx1"/>
              </a:buClr>
              <a:buSzPct val="90000"/>
              <a:buFont typeface="Wingdings" pitchFamily="2" charset="2"/>
              <a:buNone/>
            </a:pPr>
            <a:endParaRPr lang="he-IL" sz="1600" i="1">
              <a:effectLst>
                <a:outerShdw blurRad="38100" dist="38100" dir="2700000" algn="tl">
                  <a:srgbClr val="000000"/>
                </a:outerShdw>
              </a:effectLst>
            </a:endParaRPr>
          </a:p>
          <a:p>
            <a:pPr marL="342900" indent="-342900">
              <a:spcBef>
                <a:spcPct val="20000"/>
              </a:spcBef>
              <a:buClr>
                <a:schemeClr val="tx1"/>
              </a:buClr>
              <a:buSzPct val="90000"/>
              <a:buFont typeface="Wingdings" pitchFamily="2" charset="2"/>
              <a:buNone/>
            </a:pPr>
            <a:endParaRPr lang="he-IL" sz="1400">
              <a:effectLst>
                <a:outerShdw blurRad="38100" dist="38100" dir="2700000" algn="tl">
                  <a:srgbClr val="000000"/>
                </a:outerShdw>
              </a:effectLst>
            </a:endParaRPr>
          </a:p>
          <a:p>
            <a:pPr marL="342900" indent="-342900">
              <a:spcBef>
                <a:spcPct val="20000"/>
              </a:spcBef>
              <a:buClr>
                <a:schemeClr val="tx1"/>
              </a:buClr>
              <a:buSzPct val="90000"/>
              <a:buFont typeface="Wingdings" pitchFamily="2" charset="2"/>
              <a:buNone/>
            </a:pPr>
            <a:endParaRPr lang="he-IL" sz="1400">
              <a:effectLst>
                <a:outerShdw blurRad="38100" dist="38100" dir="2700000" algn="tl">
                  <a:srgbClr val="000000"/>
                </a:outerShdw>
              </a:effectLst>
            </a:endParaRPr>
          </a:p>
          <a:p>
            <a:pPr marL="342900" indent="-342900">
              <a:spcBef>
                <a:spcPct val="20000"/>
              </a:spcBef>
              <a:buClr>
                <a:schemeClr val="tx1"/>
              </a:buClr>
              <a:buSzPct val="90000"/>
              <a:buFont typeface="Wingdings" pitchFamily="2" charset="2"/>
              <a:buNone/>
            </a:pPr>
            <a:endParaRPr lang="he-IL" sz="1400">
              <a:effectLst>
                <a:outerShdw blurRad="38100" dist="38100" dir="2700000" algn="tl">
                  <a:srgbClr val="000000"/>
                </a:outerShdw>
              </a:effectLst>
            </a:endParaRPr>
          </a:p>
          <a:p>
            <a:pPr marL="342900" indent="-342900">
              <a:spcBef>
                <a:spcPct val="20000"/>
              </a:spcBef>
              <a:buClr>
                <a:schemeClr val="tx1"/>
              </a:buClr>
              <a:buSzPct val="90000"/>
              <a:buFont typeface="Wingdings" pitchFamily="2" charset="2"/>
              <a:buNone/>
            </a:pPr>
            <a:endParaRPr lang="he-IL" sz="1400">
              <a:effectLst>
                <a:outerShdw blurRad="38100" dist="38100" dir="2700000" algn="tl">
                  <a:srgbClr val="000000"/>
                </a:outerShdw>
              </a:effectLst>
            </a:endParaRPr>
          </a:p>
          <a:p>
            <a:pPr marL="342900" indent="-342900">
              <a:spcBef>
                <a:spcPct val="20000"/>
              </a:spcBef>
              <a:buClr>
                <a:schemeClr val="tx1"/>
              </a:buClr>
              <a:buSzPct val="90000"/>
              <a:buFont typeface="Wingdings" pitchFamily="2" charset="2"/>
              <a:buNone/>
            </a:pPr>
            <a:r>
              <a:rPr lang="he-IL" sz="1400">
                <a:effectLst>
                  <a:outerShdw blurRad="38100" dist="38100" dir="2700000" algn="tl">
                    <a:srgbClr val="000000"/>
                  </a:outerShdw>
                </a:effectLst>
              </a:rPr>
              <a:t>	</a:t>
            </a:r>
            <a:endParaRPr lang="en-US" sz="1400">
              <a:effectLst>
                <a:outerShdw blurRad="38100" dist="38100" dir="2700000" algn="tl">
                  <a:srgbClr val="000000"/>
                </a:outerShdw>
              </a:effectLst>
            </a:endParaRPr>
          </a:p>
        </p:txBody>
      </p:sp>
      <p:sp>
        <p:nvSpPr>
          <p:cNvPr id="121862" name="Rectangle 6"/>
          <p:cNvSpPr>
            <a:spLocks noChangeArrowheads="1"/>
          </p:cNvSpPr>
          <p:nvPr/>
        </p:nvSpPr>
        <p:spPr bwMode="auto">
          <a:xfrm>
            <a:off x="4114800" y="685800"/>
            <a:ext cx="3886200" cy="762000"/>
          </a:xfrm>
          <a:prstGeom prst="rect">
            <a:avLst/>
          </a:prstGeom>
          <a:noFill/>
          <a:ln w="9525">
            <a:noFill/>
            <a:miter lim="800000"/>
            <a:headEnd/>
            <a:tailEnd/>
          </a:ln>
          <a:effectLst/>
        </p:spPr>
        <p:txBody>
          <a:bodyPr anchor="ctr"/>
          <a:lstStyle/>
          <a:p>
            <a:pPr algn="ctr"/>
            <a:r>
              <a:rPr lang="he-IL" sz="4800" b="1" i="1" u="sng">
                <a:effectLst>
                  <a:outerShdw blurRad="38100" dist="38100" dir="2700000" algn="tl">
                    <a:srgbClr val="000000"/>
                  </a:outerShdw>
                </a:effectLst>
              </a:rPr>
              <a:t> "סופר</a:t>
            </a:r>
            <a:r>
              <a:rPr lang="he-IL" sz="4000" b="1" i="1" u="sng">
                <a:effectLst>
                  <a:outerShdw blurRad="38100" dist="38100" dir="2700000" algn="tl">
                    <a:srgbClr val="000000"/>
                  </a:outerShdw>
                </a:effectLst>
              </a:rPr>
              <a:t> </a:t>
            </a:r>
            <a:r>
              <a:rPr lang="he-IL" sz="4800" b="1" i="1" u="sng">
                <a:effectLst>
                  <a:outerShdw blurRad="38100" dist="38100" dir="2700000" algn="tl">
                    <a:srgbClr val="000000"/>
                  </a:outerShdw>
                </a:effectLst>
              </a:rPr>
              <a:t>פרוב "</a:t>
            </a:r>
            <a:endParaRPr lang="en-US" sz="4800" b="1" i="1" u="sng">
              <a:effectLst>
                <a:outerShdw blurRad="38100" dist="38100" dir="2700000" algn="tl">
                  <a:srgbClr val="000000"/>
                </a:outerShdw>
              </a:effectLst>
            </a:endParaRPr>
          </a:p>
        </p:txBody>
      </p:sp>
      <p:pic>
        <p:nvPicPr>
          <p:cNvPr id="121863" name="Picture 7" descr="TopLogo"/>
          <p:cNvPicPr>
            <a:picLocks noChangeAspect="1" noChangeArrowheads="1"/>
          </p:cNvPicPr>
          <p:nvPr/>
        </p:nvPicPr>
        <p:blipFill>
          <a:blip r:embed="rId2" cstate="print"/>
          <a:srcRect/>
          <a:stretch>
            <a:fillRect/>
          </a:stretch>
        </p:blipFill>
        <p:spPr bwMode="auto">
          <a:xfrm>
            <a:off x="7181850" y="0"/>
            <a:ext cx="1962150" cy="495300"/>
          </a:xfrm>
          <a:prstGeom prst="rect">
            <a:avLst/>
          </a:prstGeom>
          <a:solidFill>
            <a:srgbClr val="33CCFF"/>
          </a:solidFill>
        </p:spPr>
      </p:pic>
      <p:pic>
        <p:nvPicPr>
          <p:cNvPr id="121865" name="Picture 9" descr="untitled"/>
          <p:cNvPicPr>
            <a:picLocks noChangeAspect="1" noChangeArrowheads="1"/>
          </p:cNvPicPr>
          <p:nvPr/>
        </p:nvPicPr>
        <p:blipFill>
          <a:blip r:embed="rId3" cstate="print"/>
          <a:srcRect/>
          <a:stretch>
            <a:fillRect/>
          </a:stretch>
        </p:blipFill>
        <p:spPr bwMode="auto">
          <a:xfrm rot="-21600000">
            <a:off x="1524000" y="1828800"/>
            <a:ext cx="1752600" cy="1593850"/>
          </a:xfrm>
          <a:prstGeom prst="rect">
            <a:avLst/>
          </a:prstGeom>
          <a:noFill/>
        </p:spPr>
      </p:pic>
      <p:pic>
        <p:nvPicPr>
          <p:cNvPr id="121866" name="Picture 10"/>
          <p:cNvPicPr>
            <a:picLocks noChangeAspect="1" noChangeArrowheads="1"/>
          </p:cNvPicPr>
          <p:nvPr/>
        </p:nvPicPr>
        <p:blipFill>
          <a:blip r:embed="rId4" cstate="print"/>
          <a:srcRect/>
          <a:stretch>
            <a:fillRect/>
          </a:stretch>
        </p:blipFill>
        <p:spPr bwMode="auto">
          <a:xfrm>
            <a:off x="304800" y="3886200"/>
            <a:ext cx="4229100" cy="2647950"/>
          </a:xfrm>
          <a:prstGeom prst="rect">
            <a:avLst/>
          </a:prstGeom>
          <a:noFill/>
        </p:spPr>
      </p:pic>
      <p:pic>
        <p:nvPicPr>
          <p:cNvPr id="121867" name="Picture 11" descr="j0352610"/>
          <p:cNvPicPr>
            <a:picLocks noChangeAspect="1" noChangeArrowheads="1"/>
          </p:cNvPicPr>
          <p:nvPr/>
        </p:nvPicPr>
        <p:blipFill>
          <a:blip r:embed="rId5" cstate="print"/>
          <a:srcRect/>
          <a:stretch>
            <a:fillRect/>
          </a:stretch>
        </p:blipFill>
        <p:spPr bwMode="auto">
          <a:xfrm rot="10800000">
            <a:off x="4191000" y="2057400"/>
            <a:ext cx="1200150" cy="757238"/>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121863"/>
                                        </p:tgtEl>
                                        <p:attrNameLst>
                                          <p:attrName>style.visibility</p:attrName>
                                        </p:attrNameLst>
                                      </p:cBhvr>
                                      <p:to>
                                        <p:strVal val="visible"/>
                                      </p:to>
                                    </p:set>
                                    <p:animEffect transition="in" filter="diamond(in)">
                                      <p:cBhvr>
                                        <p:cTn id="7" dur="2000"/>
                                        <p:tgtEl>
                                          <p:spTgt spid="121863"/>
                                        </p:tgtEl>
                                      </p:cBhvr>
                                    </p:animEffect>
                                  </p:childTnLst>
                                </p:cTn>
                              </p:par>
                            </p:childTnLst>
                          </p:cTn>
                        </p:par>
                        <p:par>
                          <p:cTn id="8" fill="hold">
                            <p:stCondLst>
                              <p:cond delay="2000"/>
                            </p:stCondLst>
                            <p:childTnLst>
                              <p:par>
                                <p:cTn id="9" presetID="51" presetClass="entr" presetSubtype="0" fill="hold" grpId="0" nodeType="afterEffect">
                                  <p:stCondLst>
                                    <p:cond delay="0"/>
                                  </p:stCondLst>
                                  <p:childTnLst>
                                    <p:set>
                                      <p:cBhvr>
                                        <p:cTn id="10" dur="1" fill="hold">
                                          <p:stCondLst>
                                            <p:cond delay="0"/>
                                          </p:stCondLst>
                                        </p:cTn>
                                        <p:tgtEl>
                                          <p:spTgt spid="121862"/>
                                        </p:tgtEl>
                                        <p:attrNameLst>
                                          <p:attrName>style.visibility</p:attrName>
                                        </p:attrNameLst>
                                      </p:cBhvr>
                                      <p:to>
                                        <p:strVal val="visible"/>
                                      </p:to>
                                    </p:set>
                                    <p:animEffect transition="in" filter="fade">
                                      <p:cBhvr>
                                        <p:cTn id="11" dur="770" decel="100000"/>
                                        <p:tgtEl>
                                          <p:spTgt spid="121862"/>
                                        </p:tgtEl>
                                      </p:cBhvr>
                                    </p:animEffect>
                                    <p:animScale>
                                      <p:cBhvr>
                                        <p:cTn id="12" dur="770" decel="100000"/>
                                        <p:tgtEl>
                                          <p:spTgt spid="121862"/>
                                        </p:tgtEl>
                                      </p:cBhvr>
                                      <p:from x="10000" y="10000"/>
                                      <p:to x="200000" y="450000"/>
                                    </p:animScale>
                                    <p:animScale>
                                      <p:cBhvr>
                                        <p:cTn id="13" dur="1230" accel="100000" fill="hold">
                                          <p:stCondLst>
                                            <p:cond delay="770"/>
                                          </p:stCondLst>
                                        </p:cTn>
                                        <p:tgtEl>
                                          <p:spTgt spid="121862"/>
                                        </p:tgtEl>
                                      </p:cBhvr>
                                      <p:from x="200000" y="450000"/>
                                      <p:to x="100000" y="100000"/>
                                    </p:animScale>
                                    <p:set>
                                      <p:cBhvr>
                                        <p:cTn id="14" dur="770" fill="hold"/>
                                        <p:tgtEl>
                                          <p:spTgt spid="121862"/>
                                        </p:tgtEl>
                                        <p:attrNameLst>
                                          <p:attrName>ppt_x</p:attrName>
                                        </p:attrNameLst>
                                      </p:cBhvr>
                                      <p:to>
                                        <p:strVal val="(0.5)"/>
                                      </p:to>
                                    </p:set>
                                    <p:anim from="(0.5)" to="(#ppt_x)" calcmode="lin" valueType="num">
                                      <p:cBhvr>
                                        <p:cTn id="15" dur="1230" accel="100000" fill="hold">
                                          <p:stCondLst>
                                            <p:cond delay="770"/>
                                          </p:stCondLst>
                                        </p:cTn>
                                        <p:tgtEl>
                                          <p:spTgt spid="121862"/>
                                        </p:tgtEl>
                                        <p:attrNameLst>
                                          <p:attrName>ppt_x</p:attrName>
                                        </p:attrNameLst>
                                      </p:cBhvr>
                                    </p:anim>
                                    <p:set>
                                      <p:cBhvr>
                                        <p:cTn id="16" dur="770" fill="hold"/>
                                        <p:tgtEl>
                                          <p:spTgt spid="121862"/>
                                        </p:tgtEl>
                                        <p:attrNameLst>
                                          <p:attrName>ppt_y</p:attrName>
                                        </p:attrNameLst>
                                      </p:cBhvr>
                                      <p:to>
                                        <p:strVal val="(#ppt_y+0.4)"/>
                                      </p:to>
                                    </p:set>
                                    <p:anim from="(#ppt_y+0.4)" to="(#ppt_y)" calcmode="lin" valueType="num">
                                      <p:cBhvr>
                                        <p:cTn id="17" dur="1230" accel="100000" fill="hold">
                                          <p:stCondLst>
                                            <p:cond delay="770"/>
                                          </p:stCondLst>
                                        </p:cTn>
                                        <p:tgtEl>
                                          <p:spTgt spid="121862"/>
                                        </p:tgtEl>
                                        <p:attrNameLst>
                                          <p:attrName>ppt_y</p:attrName>
                                        </p:attrNameLst>
                                      </p:cBhvr>
                                    </p:anim>
                                  </p:childTnLst>
                                </p:cTn>
                              </p:par>
                            </p:childTnLst>
                          </p:cTn>
                        </p:par>
                        <p:par>
                          <p:cTn id="18" fill="hold">
                            <p:stCondLst>
                              <p:cond delay="4000"/>
                            </p:stCondLst>
                            <p:childTnLst>
                              <p:par>
                                <p:cTn id="19" presetID="7" presetClass="entr" presetSubtype="4" fill="hold" grpId="0" nodeType="afterEffect">
                                  <p:stCondLst>
                                    <p:cond delay="1000"/>
                                  </p:stCondLst>
                                  <p:childTnLst>
                                    <p:set>
                                      <p:cBhvr>
                                        <p:cTn id="20" dur="1" fill="hold">
                                          <p:stCondLst>
                                            <p:cond delay="0"/>
                                          </p:stCondLst>
                                        </p:cTn>
                                        <p:tgtEl>
                                          <p:spTgt spid="121860"/>
                                        </p:tgtEl>
                                        <p:attrNameLst>
                                          <p:attrName>style.visibility</p:attrName>
                                        </p:attrNameLst>
                                      </p:cBhvr>
                                      <p:to>
                                        <p:strVal val="visible"/>
                                      </p:to>
                                    </p:set>
                                    <p:anim calcmode="lin" valueType="num">
                                      <p:cBhvr additive="base">
                                        <p:cTn id="21" dur="5000" fill="hold"/>
                                        <p:tgtEl>
                                          <p:spTgt spid="121860"/>
                                        </p:tgtEl>
                                        <p:attrNameLst>
                                          <p:attrName>ppt_x</p:attrName>
                                        </p:attrNameLst>
                                      </p:cBhvr>
                                      <p:tavLst>
                                        <p:tav tm="0">
                                          <p:val>
                                            <p:strVal val="#ppt_x"/>
                                          </p:val>
                                        </p:tav>
                                        <p:tav tm="100000">
                                          <p:val>
                                            <p:strVal val="#ppt_x"/>
                                          </p:val>
                                        </p:tav>
                                      </p:tavLst>
                                    </p:anim>
                                    <p:anim calcmode="lin" valueType="num">
                                      <p:cBhvr additive="base">
                                        <p:cTn id="22" dur="5000" fill="hold"/>
                                        <p:tgtEl>
                                          <p:spTgt spid="12186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1867"/>
                                        </p:tgtEl>
                                        <p:attrNameLst>
                                          <p:attrName>style.visibility</p:attrName>
                                        </p:attrNameLst>
                                      </p:cBhvr>
                                      <p:to>
                                        <p:strVal val="visible"/>
                                      </p:to>
                                    </p:set>
                                    <p:animEffect transition="in" filter="dissolve">
                                      <p:cBhvr>
                                        <p:cTn id="27" dur="500"/>
                                        <p:tgtEl>
                                          <p:spTgt spid="121867"/>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121865"/>
                                        </p:tgtEl>
                                        <p:attrNameLst>
                                          <p:attrName>style.visibility</p:attrName>
                                        </p:attrNameLst>
                                      </p:cBhvr>
                                      <p:to>
                                        <p:strVal val="visible"/>
                                      </p:to>
                                    </p:set>
                                    <p:animEffect transition="in" filter="dissolve">
                                      <p:cBhvr>
                                        <p:cTn id="31" dur="500"/>
                                        <p:tgtEl>
                                          <p:spTgt spid="121865"/>
                                        </p:tgtEl>
                                      </p:cBhvr>
                                    </p:animEffect>
                                  </p:childTnLst>
                                </p:cTn>
                              </p:par>
                            </p:childTnLst>
                          </p:cTn>
                        </p:par>
                        <p:par>
                          <p:cTn id="32" fill="hold">
                            <p:stCondLst>
                              <p:cond delay="1000"/>
                            </p:stCondLst>
                            <p:childTnLst>
                              <p:par>
                                <p:cTn id="33" presetID="7" presetClass="entr" presetSubtype="4" fill="hold" grpId="0" nodeType="afterEffect">
                                  <p:stCondLst>
                                    <p:cond delay="0"/>
                                  </p:stCondLst>
                                  <p:childTnLst>
                                    <p:set>
                                      <p:cBhvr>
                                        <p:cTn id="34" dur="1" fill="hold">
                                          <p:stCondLst>
                                            <p:cond delay="0"/>
                                          </p:stCondLst>
                                        </p:cTn>
                                        <p:tgtEl>
                                          <p:spTgt spid="121861"/>
                                        </p:tgtEl>
                                        <p:attrNameLst>
                                          <p:attrName>style.visibility</p:attrName>
                                        </p:attrNameLst>
                                      </p:cBhvr>
                                      <p:to>
                                        <p:strVal val="visible"/>
                                      </p:to>
                                    </p:set>
                                    <p:anim calcmode="lin" valueType="num">
                                      <p:cBhvr additive="base">
                                        <p:cTn id="35" dur="5000" fill="hold"/>
                                        <p:tgtEl>
                                          <p:spTgt spid="121861"/>
                                        </p:tgtEl>
                                        <p:attrNameLst>
                                          <p:attrName>ppt_x</p:attrName>
                                        </p:attrNameLst>
                                      </p:cBhvr>
                                      <p:tavLst>
                                        <p:tav tm="0">
                                          <p:val>
                                            <p:strVal val="#ppt_x"/>
                                          </p:val>
                                        </p:tav>
                                        <p:tav tm="100000">
                                          <p:val>
                                            <p:strVal val="#ppt_x"/>
                                          </p:val>
                                        </p:tav>
                                      </p:tavLst>
                                    </p:anim>
                                    <p:anim calcmode="lin" valueType="num">
                                      <p:cBhvr additive="base">
                                        <p:cTn id="36" dur="5000" fill="hold"/>
                                        <p:tgtEl>
                                          <p:spTgt spid="121861"/>
                                        </p:tgtEl>
                                        <p:attrNameLst>
                                          <p:attrName>ppt_y</p:attrName>
                                        </p:attrNameLst>
                                      </p:cBhvr>
                                      <p:tavLst>
                                        <p:tav tm="0">
                                          <p:val>
                                            <p:strVal val="1+#ppt_h/2"/>
                                          </p:val>
                                        </p:tav>
                                        <p:tav tm="100000">
                                          <p:val>
                                            <p:strVal val="#ppt_y"/>
                                          </p:val>
                                        </p:tav>
                                      </p:tavLst>
                                    </p:anim>
                                  </p:childTnLst>
                                </p:cTn>
                              </p:par>
                            </p:childTnLst>
                          </p:cTn>
                        </p:par>
                        <p:par>
                          <p:cTn id="37" fill="hold">
                            <p:stCondLst>
                              <p:cond delay="6000"/>
                            </p:stCondLst>
                            <p:childTnLst>
                              <p:par>
                                <p:cTn id="38" presetID="49" presetClass="entr" presetSubtype="0" decel="100000" fill="hold" nodeType="afterEffect">
                                  <p:stCondLst>
                                    <p:cond delay="0"/>
                                  </p:stCondLst>
                                  <p:childTnLst>
                                    <p:set>
                                      <p:cBhvr>
                                        <p:cTn id="39" dur="1" fill="hold">
                                          <p:stCondLst>
                                            <p:cond delay="0"/>
                                          </p:stCondLst>
                                        </p:cTn>
                                        <p:tgtEl>
                                          <p:spTgt spid="121866"/>
                                        </p:tgtEl>
                                        <p:attrNameLst>
                                          <p:attrName>style.visibility</p:attrName>
                                        </p:attrNameLst>
                                      </p:cBhvr>
                                      <p:to>
                                        <p:strVal val="visible"/>
                                      </p:to>
                                    </p:set>
                                    <p:anim calcmode="lin" valueType="num">
                                      <p:cBhvr>
                                        <p:cTn id="40" dur="500" fill="hold"/>
                                        <p:tgtEl>
                                          <p:spTgt spid="121866"/>
                                        </p:tgtEl>
                                        <p:attrNameLst>
                                          <p:attrName>ppt_w</p:attrName>
                                        </p:attrNameLst>
                                      </p:cBhvr>
                                      <p:tavLst>
                                        <p:tav tm="0">
                                          <p:val>
                                            <p:fltVal val="0"/>
                                          </p:val>
                                        </p:tav>
                                        <p:tav tm="100000">
                                          <p:val>
                                            <p:strVal val="#ppt_w"/>
                                          </p:val>
                                        </p:tav>
                                      </p:tavLst>
                                    </p:anim>
                                    <p:anim calcmode="lin" valueType="num">
                                      <p:cBhvr>
                                        <p:cTn id="41" dur="500" fill="hold"/>
                                        <p:tgtEl>
                                          <p:spTgt spid="121866"/>
                                        </p:tgtEl>
                                        <p:attrNameLst>
                                          <p:attrName>ppt_h</p:attrName>
                                        </p:attrNameLst>
                                      </p:cBhvr>
                                      <p:tavLst>
                                        <p:tav tm="0">
                                          <p:val>
                                            <p:fltVal val="0"/>
                                          </p:val>
                                        </p:tav>
                                        <p:tav tm="100000">
                                          <p:val>
                                            <p:strVal val="#ppt_h"/>
                                          </p:val>
                                        </p:tav>
                                      </p:tavLst>
                                    </p:anim>
                                    <p:anim calcmode="lin" valueType="num">
                                      <p:cBhvr>
                                        <p:cTn id="42" dur="500" fill="hold"/>
                                        <p:tgtEl>
                                          <p:spTgt spid="121866"/>
                                        </p:tgtEl>
                                        <p:attrNameLst>
                                          <p:attrName>style.rotation</p:attrName>
                                        </p:attrNameLst>
                                      </p:cBhvr>
                                      <p:tavLst>
                                        <p:tav tm="0">
                                          <p:val>
                                            <p:fltVal val="360"/>
                                          </p:val>
                                        </p:tav>
                                        <p:tav tm="100000">
                                          <p:val>
                                            <p:fltVal val="0"/>
                                          </p:val>
                                        </p:tav>
                                      </p:tavLst>
                                    </p:anim>
                                    <p:animEffect transition="in" filter="fade">
                                      <p:cBhvr>
                                        <p:cTn id="43" dur="500"/>
                                        <p:tgtEl>
                                          <p:spTgt spid="121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0" grpId="0"/>
      <p:bldP spid="121861" grpId="0"/>
      <p:bldP spid="121862"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 name="מציין מיקום של מספר שקופית 3"/>
          <p:cNvSpPr>
            <a:spLocks noGrp="1"/>
          </p:cNvSpPr>
          <p:nvPr>
            <p:ph type="sldNum" sz="quarter" idx="12"/>
          </p:nvPr>
        </p:nvSpPr>
        <p:spPr/>
        <p:txBody>
          <a:bodyPr/>
          <a:lstStyle/>
          <a:p>
            <a:fld id="{A4FE4C7A-E155-4E1A-8B91-C25BC2109E11}" type="slidenum">
              <a:rPr lang="he-IL"/>
              <a:pPr/>
              <a:t>23</a:t>
            </a:fld>
            <a:endParaRPr lang="en-US"/>
          </a:p>
        </p:txBody>
      </p:sp>
      <p:graphicFrame>
        <p:nvGraphicFramePr>
          <p:cNvPr id="122884" name="Object 4"/>
          <p:cNvGraphicFramePr>
            <a:graphicFrameLocks noChangeAspect="1"/>
          </p:cNvGraphicFramePr>
          <p:nvPr/>
        </p:nvGraphicFramePr>
        <p:xfrm>
          <a:off x="4800600" y="1295400"/>
          <a:ext cx="4168775" cy="2252663"/>
        </p:xfrm>
        <a:graphic>
          <a:graphicData uri="http://schemas.openxmlformats.org/presentationml/2006/ole">
            <mc:AlternateContent xmlns:mc="http://schemas.openxmlformats.org/markup-compatibility/2006">
              <mc:Choice xmlns:v="urn:schemas-microsoft-com:vml" Requires="v">
                <p:oleObj spid="_x0000_s6176" name="VISIO" r:id="rId3" imgW="6943680" imgH="3753000" progId="Visio.Drawing.11">
                  <p:embed/>
                </p:oleObj>
              </mc:Choice>
              <mc:Fallback>
                <p:oleObj name="VISIO" r:id="rId3" imgW="6943680" imgH="3753000"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295400"/>
                        <a:ext cx="4168775" cy="2252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885" name="Object 5"/>
          <p:cNvGraphicFramePr>
            <a:graphicFrameLocks noChangeAspect="1"/>
          </p:cNvGraphicFramePr>
          <p:nvPr/>
        </p:nvGraphicFramePr>
        <p:xfrm>
          <a:off x="228600" y="3886200"/>
          <a:ext cx="4168775" cy="2252663"/>
        </p:xfrm>
        <a:graphic>
          <a:graphicData uri="http://schemas.openxmlformats.org/presentationml/2006/ole">
            <mc:AlternateContent xmlns:mc="http://schemas.openxmlformats.org/markup-compatibility/2006">
              <mc:Choice xmlns:v="urn:schemas-microsoft-com:vml" Requires="v">
                <p:oleObj spid="_x0000_s6177" name="VISIO" r:id="rId5" imgW="6943680" imgH="3753000" progId="Visio.Drawing.11">
                  <p:embed/>
                </p:oleObj>
              </mc:Choice>
              <mc:Fallback>
                <p:oleObj name="VISIO" r:id="rId5" imgW="6943680" imgH="3753000" progId="Visio.Drawing.11">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3886200"/>
                        <a:ext cx="4168775" cy="2252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886" name="Object 6"/>
          <p:cNvGraphicFramePr>
            <a:graphicFrameLocks noChangeAspect="1"/>
          </p:cNvGraphicFramePr>
          <p:nvPr/>
        </p:nvGraphicFramePr>
        <p:xfrm>
          <a:off x="4800600" y="4419600"/>
          <a:ext cx="4168775" cy="2252663"/>
        </p:xfrm>
        <a:graphic>
          <a:graphicData uri="http://schemas.openxmlformats.org/presentationml/2006/ole">
            <mc:AlternateContent xmlns:mc="http://schemas.openxmlformats.org/markup-compatibility/2006">
              <mc:Choice xmlns:v="urn:schemas-microsoft-com:vml" Requires="v">
                <p:oleObj spid="_x0000_s6178" name="VISIO" r:id="rId7" imgW="6943680" imgH="3753000" progId="Visio.Drawing.11">
                  <p:embed/>
                </p:oleObj>
              </mc:Choice>
              <mc:Fallback>
                <p:oleObj name="VISIO" r:id="rId7" imgW="6943680" imgH="3753000" progId="Visio.Drawing.11">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4419600"/>
                        <a:ext cx="4168775" cy="2252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887" name="Object 7"/>
          <p:cNvGraphicFramePr>
            <a:graphicFrameLocks noChangeAspect="1"/>
          </p:cNvGraphicFramePr>
          <p:nvPr/>
        </p:nvGraphicFramePr>
        <p:xfrm>
          <a:off x="228600" y="533400"/>
          <a:ext cx="4168775" cy="2252663"/>
        </p:xfrm>
        <a:graphic>
          <a:graphicData uri="http://schemas.openxmlformats.org/presentationml/2006/ole">
            <mc:AlternateContent xmlns:mc="http://schemas.openxmlformats.org/markup-compatibility/2006">
              <mc:Choice xmlns:v="urn:schemas-microsoft-com:vml" Requires="v">
                <p:oleObj spid="_x0000_s6179" name="VISIO" r:id="rId8" imgW="6943680" imgH="3753000" progId="Visio.Drawing.11">
                  <p:embed/>
                </p:oleObj>
              </mc:Choice>
              <mc:Fallback>
                <p:oleObj name="VISIO" r:id="rId8" imgW="6943680" imgH="3753000" progId="Visio.Drawing.11">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533400"/>
                        <a:ext cx="4168775" cy="2252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888" name="Rectangle 8"/>
          <p:cNvSpPr>
            <a:spLocks noChangeArrowheads="1"/>
          </p:cNvSpPr>
          <p:nvPr/>
        </p:nvSpPr>
        <p:spPr bwMode="auto">
          <a:xfrm>
            <a:off x="685800" y="304800"/>
            <a:ext cx="7772400" cy="1143000"/>
          </a:xfrm>
          <a:prstGeom prst="rect">
            <a:avLst/>
          </a:prstGeom>
          <a:noFill/>
          <a:ln w="9525">
            <a:noFill/>
            <a:miter lim="800000"/>
            <a:headEnd/>
            <a:tailEnd/>
          </a:ln>
          <a:effectLst/>
        </p:spPr>
        <p:txBody>
          <a:bodyPr anchor="ctr"/>
          <a:lstStyle/>
          <a:p>
            <a:pPr algn="ctr"/>
            <a:r>
              <a:rPr lang="he-IL" sz="4400">
                <a:solidFill>
                  <a:schemeClr val="accent2"/>
                </a:solidFill>
                <a:effectLst>
                  <a:outerShdw blurRad="38100" dist="38100" dir="2700000" algn="tl">
                    <a:srgbClr val="000000"/>
                  </a:outerShdw>
                </a:effectLst>
              </a:rPr>
              <a:t>מד הספק ואנרגיה ספרתי</a:t>
            </a:r>
            <a:endParaRPr lang="en-US" sz="4400">
              <a:solidFill>
                <a:schemeClr val="accent2"/>
              </a:solidFill>
              <a:effectLst>
                <a:outerShdw blurRad="38100" dist="38100" dir="2700000" algn="tl">
                  <a:srgbClr val="000000"/>
                </a:outerShdw>
              </a:effectLst>
            </a:endParaRPr>
          </a:p>
        </p:txBody>
      </p:sp>
      <p:sp>
        <p:nvSpPr>
          <p:cNvPr id="122889" name="Rectangle 9"/>
          <p:cNvSpPr>
            <a:spLocks noChangeArrowheads="1"/>
          </p:cNvSpPr>
          <p:nvPr/>
        </p:nvSpPr>
        <p:spPr bwMode="auto">
          <a:xfrm>
            <a:off x="1833563" y="171450"/>
            <a:ext cx="9144000" cy="0"/>
          </a:xfrm>
          <a:prstGeom prst="rect">
            <a:avLst/>
          </a:prstGeom>
          <a:noFill/>
          <a:ln w="9525">
            <a:noFill/>
            <a:miter lim="800000"/>
            <a:headEnd/>
            <a:tailEnd/>
          </a:ln>
          <a:effectLst/>
        </p:spPr>
        <p:txBody>
          <a:bodyPr>
            <a:spAutoFit/>
          </a:bodyPr>
          <a:lstStyle/>
          <a:p>
            <a:endParaRPr lang="he-IL"/>
          </a:p>
        </p:txBody>
      </p:sp>
      <p:graphicFrame>
        <p:nvGraphicFramePr>
          <p:cNvPr id="122890" name="Object 10"/>
          <p:cNvGraphicFramePr>
            <a:graphicFrameLocks noChangeAspect="1"/>
          </p:cNvGraphicFramePr>
          <p:nvPr/>
        </p:nvGraphicFramePr>
        <p:xfrm>
          <a:off x="2438400" y="1524000"/>
          <a:ext cx="4314825" cy="5133975"/>
        </p:xfrm>
        <a:graphic>
          <a:graphicData uri="http://schemas.openxmlformats.org/presentationml/2006/ole">
            <mc:AlternateContent xmlns:mc="http://schemas.openxmlformats.org/markup-compatibility/2006">
              <mc:Choice xmlns:v="urn:schemas-microsoft-com:vml" Requires="v">
                <p:oleObj spid="_x0000_s6180" r:id="rId9" imgW="7249537" imgH="8621328" progId="">
                  <p:embed/>
                </p:oleObj>
              </mc:Choice>
              <mc:Fallback>
                <p:oleObj r:id="rId9" imgW="7249537" imgH="8621328" progId="">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1524000"/>
                        <a:ext cx="4314825" cy="5133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891" name="AutoShape 11"/>
          <p:cNvSpPr>
            <a:spLocks noChangeArrowheads="1"/>
          </p:cNvSpPr>
          <p:nvPr/>
        </p:nvSpPr>
        <p:spPr bwMode="auto">
          <a:xfrm>
            <a:off x="6477000" y="4191000"/>
            <a:ext cx="2362200" cy="838200"/>
          </a:xfrm>
          <a:prstGeom prst="leftArrowCallout">
            <a:avLst>
              <a:gd name="adj1" fmla="val 25000"/>
              <a:gd name="adj2" fmla="val 25000"/>
              <a:gd name="adj3" fmla="val 46970"/>
              <a:gd name="adj4" fmla="val 74866"/>
            </a:avLst>
          </a:prstGeom>
          <a:solidFill>
            <a:schemeClr val="accent1"/>
          </a:solidFill>
          <a:ln w="9525">
            <a:solidFill>
              <a:schemeClr val="tx1"/>
            </a:solidFill>
            <a:miter lim="800000"/>
            <a:headEnd/>
            <a:tailEnd/>
          </a:ln>
          <a:effectLst/>
        </p:spPr>
        <p:txBody>
          <a:bodyPr wrap="none" anchor="ctr"/>
          <a:lstStyle/>
          <a:p>
            <a:pPr algn="ctr"/>
            <a:r>
              <a:rPr lang="he-IL" sz="1600">
                <a:latin typeface="Times New Roman" pitchFamily="18" charset="0"/>
              </a:rPr>
              <a:t>מקלדת להפעלה</a:t>
            </a:r>
          </a:p>
          <a:p>
            <a:pPr algn="ctr"/>
            <a:r>
              <a:rPr lang="he-IL" sz="1600">
                <a:latin typeface="Times New Roman" pitchFamily="18" charset="0"/>
              </a:rPr>
              <a:t>לקביעת מצב עבודה</a:t>
            </a:r>
          </a:p>
          <a:p>
            <a:pPr algn="ctr"/>
            <a:r>
              <a:rPr lang="he-IL" sz="1600">
                <a:latin typeface="Times New Roman" pitchFamily="18" charset="0"/>
              </a:rPr>
              <a:t>לכיול </a:t>
            </a:r>
            <a:endParaRPr lang="en-US" sz="1600">
              <a:latin typeface="Times New Roman" pitchFamily="18" charset="0"/>
            </a:endParaRPr>
          </a:p>
        </p:txBody>
      </p:sp>
      <p:sp>
        <p:nvSpPr>
          <p:cNvPr id="122892" name="AutoShape 12"/>
          <p:cNvSpPr>
            <a:spLocks noChangeArrowheads="1"/>
          </p:cNvSpPr>
          <p:nvPr/>
        </p:nvSpPr>
        <p:spPr bwMode="auto">
          <a:xfrm>
            <a:off x="609600" y="3352800"/>
            <a:ext cx="2057400" cy="1295400"/>
          </a:xfrm>
          <a:prstGeom prst="rightArrowCallout">
            <a:avLst>
              <a:gd name="adj1" fmla="val 25000"/>
              <a:gd name="adj2" fmla="val 17403"/>
              <a:gd name="adj3" fmla="val 26471"/>
              <a:gd name="adj4" fmla="val 66667"/>
            </a:avLst>
          </a:prstGeom>
          <a:solidFill>
            <a:schemeClr val="accent1"/>
          </a:solidFill>
          <a:ln w="9525">
            <a:solidFill>
              <a:schemeClr val="tx1"/>
            </a:solidFill>
            <a:miter lim="800000"/>
            <a:headEnd/>
            <a:tailEnd/>
          </a:ln>
          <a:effectLst/>
        </p:spPr>
        <p:txBody>
          <a:bodyPr wrap="none" anchor="ctr"/>
          <a:lstStyle/>
          <a:p>
            <a:pPr algn="ctr"/>
            <a:r>
              <a:rPr lang="he-IL" sz="1600">
                <a:latin typeface="Times New Roman" pitchFamily="18" charset="0"/>
              </a:rPr>
              <a:t>תצוגה למתח</a:t>
            </a:r>
          </a:p>
          <a:p>
            <a:pPr algn="ctr"/>
            <a:r>
              <a:rPr lang="he-IL" sz="1600">
                <a:latin typeface="Times New Roman" pitchFamily="18" charset="0"/>
              </a:rPr>
              <a:t>זרם, הספק</a:t>
            </a:r>
          </a:p>
          <a:p>
            <a:pPr algn="ctr"/>
            <a:r>
              <a:rPr lang="he-IL" sz="1600">
                <a:latin typeface="Times New Roman" pitchFamily="18" charset="0"/>
              </a:rPr>
              <a:t>מקדם הספק</a:t>
            </a:r>
          </a:p>
          <a:p>
            <a:pPr algn="ctr"/>
            <a:r>
              <a:rPr lang="he-IL" sz="1600">
                <a:latin typeface="Times New Roman" pitchFamily="18" charset="0"/>
              </a:rPr>
              <a:t>אנרגיה, עלות</a:t>
            </a:r>
          </a:p>
          <a:p>
            <a:pPr algn="ctr"/>
            <a:r>
              <a:rPr lang="he-IL" sz="1600">
                <a:latin typeface="Times New Roman" pitchFamily="18" charset="0"/>
              </a:rPr>
              <a:t>ולכיול</a:t>
            </a:r>
            <a:endParaRPr lang="en-US" sz="1600">
              <a:latin typeface="Times New Roman" pitchFamily="18" charset="0"/>
            </a:endParaRPr>
          </a:p>
        </p:txBody>
      </p:sp>
      <p:sp>
        <p:nvSpPr>
          <p:cNvPr id="122893" name="AutoShape 13"/>
          <p:cNvSpPr>
            <a:spLocks noChangeArrowheads="1"/>
          </p:cNvSpPr>
          <p:nvPr/>
        </p:nvSpPr>
        <p:spPr bwMode="auto">
          <a:xfrm>
            <a:off x="6172200" y="1371600"/>
            <a:ext cx="2667000" cy="914400"/>
          </a:xfrm>
          <a:prstGeom prst="leftArrowCallout">
            <a:avLst>
              <a:gd name="adj1" fmla="val 25000"/>
              <a:gd name="adj2" fmla="val 25000"/>
              <a:gd name="adj3" fmla="val 48611"/>
              <a:gd name="adj4" fmla="val 67185"/>
            </a:avLst>
          </a:prstGeom>
          <a:solidFill>
            <a:schemeClr val="accent1"/>
          </a:solidFill>
          <a:ln w="9525">
            <a:solidFill>
              <a:schemeClr val="tx1"/>
            </a:solidFill>
            <a:miter lim="800000"/>
            <a:headEnd/>
            <a:tailEnd/>
          </a:ln>
          <a:effectLst/>
        </p:spPr>
        <p:txBody>
          <a:bodyPr wrap="none" anchor="ctr"/>
          <a:lstStyle/>
          <a:p>
            <a:pPr algn="ctr"/>
            <a:r>
              <a:rPr lang="he-IL" sz="1600">
                <a:latin typeface="Times New Roman" pitchFamily="18" charset="0"/>
              </a:rPr>
              <a:t>כניסות</a:t>
            </a:r>
          </a:p>
          <a:p>
            <a:pPr algn="ctr"/>
            <a:r>
              <a:rPr lang="he-IL" sz="1600">
                <a:latin typeface="Times New Roman" pitchFamily="18" charset="0"/>
              </a:rPr>
              <a:t>זרם ממיצד</a:t>
            </a:r>
          </a:p>
          <a:p>
            <a:pPr algn="ctr"/>
            <a:r>
              <a:rPr lang="he-IL" sz="1600">
                <a:latin typeface="Times New Roman" pitchFamily="18" charset="0"/>
              </a:rPr>
              <a:t>מתח ממחלק מתח</a:t>
            </a:r>
            <a:endParaRPr lang="en-US" sz="1600">
              <a:latin typeface="Times New Roman" pitchFamily="18" charset="0"/>
            </a:endParaRPr>
          </a:p>
        </p:txBody>
      </p:sp>
      <p:sp>
        <p:nvSpPr>
          <p:cNvPr id="122894" name="AutoShape 14"/>
          <p:cNvSpPr>
            <a:spLocks noChangeArrowheads="1"/>
          </p:cNvSpPr>
          <p:nvPr/>
        </p:nvSpPr>
        <p:spPr bwMode="auto">
          <a:xfrm>
            <a:off x="6340475" y="2743200"/>
            <a:ext cx="2498725" cy="1295400"/>
          </a:xfrm>
          <a:prstGeom prst="leftArrowCallout">
            <a:avLst>
              <a:gd name="adj1" fmla="val 25000"/>
              <a:gd name="adj2" fmla="val 16301"/>
              <a:gd name="adj3" fmla="val 32149"/>
              <a:gd name="adj4" fmla="val 70898"/>
            </a:avLst>
          </a:prstGeom>
          <a:solidFill>
            <a:schemeClr val="accent1"/>
          </a:solidFill>
          <a:ln w="9525">
            <a:solidFill>
              <a:schemeClr val="tx1"/>
            </a:solidFill>
            <a:miter lim="800000"/>
            <a:headEnd/>
            <a:tailEnd/>
          </a:ln>
          <a:effectLst/>
        </p:spPr>
        <p:txBody>
          <a:bodyPr wrap="none" anchor="ctr"/>
          <a:lstStyle/>
          <a:p>
            <a:pPr algn="ctr"/>
            <a:r>
              <a:rPr lang="he-IL" sz="1600">
                <a:latin typeface="Times New Roman" pitchFamily="18" charset="0"/>
              </a:rPr>
              <a:t>ממיר אנלוגי לספרתי</a:t>
            </a:r>
          </a:p>
          <a:p>
            <a:pPr algn="ctr"/>
            <a:r>
              <a:rPr lang="he-IL" sz="1600">
                <a:latin typeface="Times New Roman" pitchFamily="18" charset="0"/>
              </a:rPr>
              <a:t>עיבוד אותות ספרתיים</a:t>
            </a:r>
          </a:p>
          <a:p>
            <a:pPr algn="ctr"/>
            <a:r>
              <a:rPr lang="he-IL" sz="1600">
                <a:latin typeface="Times New Roman" pitchFamily="18" charset="0"/>
              </a:rPr>
              <a:t>הצגה על ה-</a:t>
            </a:r>
            <a:r>
              <a:rPr lang="en-US" sz="1600">
                <a:latin typeface="Times New Roman" pitchFamily="18" charset="0"/>
              </a:rPr>
              <a:t>LCD</a:t>
            </a:r>
            <a:endParaRPr lang="he-IL" sz="1600">
              <a:latin typeface="Times New Roman" pitchFamily="18" charset="0"/>
            </a:endParaRPr>
          </a:p>
          <a:p>
            <a:pPr algn="ctr"/>
            <a:r>
              <a:rPr lang="he-IL" sz="1600">
                <a:latin typeface="Times New Roman" pitchFamily="18" charset="0"/>
              </a:rPr>
              <a:t>טיפול במקלדת</a:t>
            </a:r>
          </a:p>
          <a:p>
            <a:pPr algn="ctr"/>
            <a:r>
              <a:rPr lang="he-IL" sz="1600">
                <a:latin typeface="Times New Roman" pitchFamily="18" charset="0"/>
              </a:rPr>
              <a:t>שליחת נתונים למחשב</a:t>
            </a:r>
            <a:endParaRPr lang="en-US" sz="1600">
              <a:latin typeface="Times New Roman" pitchFamily="18" charset="0"/>
            </a:endParaRPr>
          </a:p>
        </p:txBody>
      </p:sp>
      <p:sp>
        <p:nvSpPr>
          <p:cNvPr id="122895" name="AutoShape 15"/>
          <p:cNvSpPr>
            <a:spLocks noChangeArrowheads="1"/>
          </p:cNvSpPr>
          <p:nvPr/>
        </p:nvSpPr>
        <p:spPr bwMode="auto">
          <a:xfrm>
            <a:off x="609600" y="4724400"/>
            <a:ext cx="2057400" cy="457200"/>
          </a:xfrm>
          <a:prstGeom prst="rightArrowCallout">
            <a:avLst>
              <a:gd name="adj1" fmla="val 45833"/>
              <a:gd name="adj2" fmla="val 22917"/>
              <a:gd name="adj3" fmla="val 37854"/>
              <a:gd name="adj4" fmla="val 63968"/>
            </a:avLst>
          </a:prstGeom>
          <a:solidFill>
            <a:schemeClr val="accent1"/>
          </a:solidFill>
          <a:ln w="9525">
            <a:solidFill>
              <a:schemeClr val="tx1"/>
            </a:solidFill>
            <a:miter lim="800000"/>
            <a:headEnd/>
            <a:tailEnd/>
          </a:ln>
          <a:effectLst/>
        </p:spPr>
        <p:txBody>
          <a:bodyPr wrap="none" anchor="ctr"/>
          <a:lstStyle/>
          <a:p>
            <a:pPr algn="ctr"/>
            <a:r>
              <a:rPr lang="he-IL" sz="1600">
                <a:latin typeface="Times New Roman" pitchFamily="18" charset="0"/>
              </a:rPr>
              <a:t>פולסים של לדים</a:t>
            </a:r>
          </a:p>
          <a:p>
            <a:pPr algn="ctr"/>
            <a:r>
              <a:rPr lang="he-IL" sz="1600">
                <a:latin typeface="Times New Roman" pitchFamily="18" charset="0"/>
              </a:rPr>
              <a:t>בהתאם לאנרגיה</a:t>
            </a:r>
            <a:endParaRPr lang="en-US" sz="1600">
              <a:latin typeface="Times New Roman" pitchFamily="18" charset="0"/>
            </a:endParaRPr>
          </a:p>
        </p:txBody>
      </p:sp>
    </p:spTree>
  </p:cSld>
  <p:clrMapOvr>
    <a:masterClrMapping/>
  </p:clrMapOvr>
  <p:transition>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ChangeArrowheads="1"/>
          </p:cNvSpPr>
          <p:nvPr/>
        </p:nvSpPr>
        <p:spPr bwMode="auto">
          <a:xfrm>
            <a:off x="1331915" y="2060577"/>
            <a:ext cx="1366837" cy="936625"/>
          </a:xfrm>
          <a:prstGeom prst="rect">
            <a:avLst/>
          </a:prstGeom>
          <a:solidFill>
            <a:schemeClr val="accent1"/>
          </a:solidFill>
          <a:ln w="9525">
            <a:solidFill>
              <a:schemeClr val="tx1"/>
            </a:solidFill>
            <a:miter lim="800000"/>
            <a:headEnd/>
            <a:tailEnd/>
          </a:ln>
          <a:effectLst>
            <a:outerShdw dist="107763" dir="13500000" algn="ctr" rotWithShape="0">
              <a:schemeClr val="bg2">
                <a:alpha val="50000"/>
              </a:schemeClr>
            </a:outerShdw>
          </a:effectLst>
        </p:spPr>
        <p:txBody>
          <a:bodyPr wrap="none" anchor="ctr"/>
          <a:lstStyle/>
          <a:p>
            <a:pPr>
              <a:defRPr/>
            </a:pPr>
            <a:endParaRPr lang="he-IL"/>
          </a:p>
        </p:txBody>
      </p:sp>
      <p:sp>
        <p:nvSpPr>
          <p:cNvPr id="16388" name="Rectangle 4"/>
          <p:cNvSpPr>
            <a:spLocks noChangeArrowheads="1"/>
          </p:cNvSpPr>
          <p:nvPr/>
        </p:nvSpPr>
        <p:spPr bwMode="auto">
          <a:xfrm>
            <a:off x="1258889" y="3357565"/>
            <a:ext cx="1223963" cy="720725"/>
          </a:xfrm>
          <a:prstGeom prst="rect">
            <a:avLst/>
          </a:prstGeom>
          <a:solidFill>
            <a:schemeClr val="accent1"/>
          </a:solidFill>
          <a:ln w="9525">
            <a:solidFill>
              <a:schemeClr val="tx1"/>
            </a:solidFill>
            <a:miter lim="800000"/>
            <a:headEnd/>
            <a:tailEnd/>
          </a:ln>
          <a:effectLst>
            <a:outerShdw dist="107763" dir="13500000" algn="ctr" rotWithShape="0">
              <a:schemeClr val="bg2">
                <a:alpha val="50000"/>
              </a:schemeClr>
            </a:outerShdw>
          </a:effectLst>
        </p:spPr>
        <p:txBody>
          <a:bodyPr wrap="none" anchor="ctr"/>
          <a:lstStyle/>
          <a:p>
            <a:pPr>
              <a:defRPr/>
            </a:pPr>
            <a:endParaRPr lang="he-IL"/>
          </a:p>
        </p:txBody>
      </p:sp>
      <p:sp>
        <p:nvSpPr>
          <p:cNvPr id="16389" name="Rectangle 5"/>
          <p:cNvSpPr>
            <a:spLocks noChangeArrowheads="1"/>
          </p:cNvSpPr>
          <p:nvPr/>
        </p:nvSpPr>
        <p:spPr bwMode="auto">
          <a:xfrm>
            <a:off x="684215" y="5229226"/>
            <a:ext cx="2089151" cy="863600"/>
          </a:xfrm>
          <a:prstGeom prst="rect">
            <a:avLst/>
          </a:prstGeom>
          <a:solidFill>
            <a:schemeClr val="accent1"/>
          </a:solidFill>
          <a:ln w="9525">
            <a:solidFill>
              <a:schemeClr val="tx1"/>
            </a:solidFill>
            <a:miter lim="800000"/>
            <a:headEnd/>
            <a:tailEnd/>
          </a:ln>
          <a:effectLst>
            <a:outerShdw dist="107763" dir="13500000" algn="ctr" rotWithShape="0">
              <a:schemeClr val="bg2">
                <a:alpha val="50000"/>
              </a:schemeClr>
            </a:outerShdw>
          </a:effectLst>
        </p:spPr>
        <p:txBody>
          <a:bodyPr wrap="none" anchor="ctr"/>
          <a:lstStyle/>
          <a:p>
            <a:pPr>
              <a:defRPr/>
            </a:pPr>
            <a:endParaRPr lang="he-IL"/>
          </a:p>
        </p:txBody>
      </p:sp>
      <p:sp>
        <p:nvSpPr>
          <p:cNvPr id="11269" name="Rectangle 6"/>
          <p:cNvSpPr>
            <a:spLocks noChangeArrowheads="1"/>
          </p:cNvSpPr>
          <p:nvPr/>
        </p:nvSpPr>
        <p:spPr bwMode="auto">
          <a:xfrm>
            <a:off x="3419477" y="3213100"/>
            <a:ext cx="1223963" cy="1511300"/>
          </a:xfrm>
          <a:prstGeom prst="rect">
            <a:avLst/>
          </a:prstGeom>
          <a:solidFill>
            <a:schemeClr val="accent1"/>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accent1"/>
            </a:extrusionClr>
          </a:sp3d>
        </p:spPr>
        <p:txBody>
          <a:bodyPr wrap="none" anchor="ctr">
            <a:flatTx/>
          </a:bodyPr>
          <a:lstStyle/>
          <a:p>
            <a:endParaRPr lang="he-IL"/>
          </a:p>
        </p:txBody>
      </p:sp>
      <p:sp>
        <p:nvSpPr>
          <p:cNvPr id="16391" name="Rectangle 7"/>
          <p:cNvSpPr>
            <a:spLocks noChangeArrowheads="1"/>
          </p:cNvSpPr>
          <p:nvPr/>
        </p:nvSpPr>
        <p:spPr bwMode="auto">
          <a:xfrm>
            <a:off x="3203578" y="1700213"/>
            <a:ext cx="1800225" cy="792162"/>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he-IL"/>
          </a:p>
        </p:txBody>
      </p:sp>
      <p:sp>
        <p:nvSpPr>
          <p:cNvPr id="16392" name="Rectangle 8"/>
          <p:cNvSpPr>
            <a:spLocks noChangeArrowheads="1"/>
          </p:cNvSpPr>
          <p:nvPr/>
        </p:nvSpPr>
        <p:spPr bwMode="auto">
          <a:xfrm>
            <a:off x="3203576" y="5516565"/>
            <a:ext cx="2016125" cy="720725"/>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he-IL"/>
          </a:p>
        </p:txBody>
      </p:sp>
      <p:sp>
        <p:nvSpPr>
          <p:cNvPr id="16393" name="Rectangle 9"/>
          <p:cNvSpPr>
            <a:spLocks noChangeArrowheads="1"/>
          </p:cNvSpPr>
          <p:nvPr/>
        </p:nvSpPr>
        <p:spPr bwMode="auto">
          <a:xfrm>
            <a:off x="5867401" y="1844675"/>
            <a:ext cx="1150939" cy="1008063"/>
          </a:xfrm>
          <a:prstGeom prst="rect">
            <a:avLst/>
          </a:prstGeom>
          <a:solidFill>
            <a:schemeClr val="accent1"/>
          </a:solidFill>
          <a:ln w="9525">
            <a:solidFill>
              <a:schemeClr val="tx1"/>
            </a:solidFill>
            <a:miter lim="800000"/>
            <a:headEnd/>
            <a:tailEnd/>
          </a:ln>
          <a:effectLst>
            <a:outerShdw dist="107763" dir="18900000" algn="ctr" rotWithShape="0">
              <a:schemeClr val="bg2">
                <a:alpha val="50000"/>
              </a:schemeClr>
            </a:outerShdw>
          </a:effectLst>
        </p:spPr>
        <p:txBody>
          <a:bodyPr wrap="none" anchor="ctr"/>
          <a:lstStyle/>
          <a:p>
            <a:pPr>
              <a:defRPr/>
            </a:pPr>
            <a:endParaRPr lang="he-IL"/>
          </a:p>
        </p:txBody>
      </p:sp>
      <p:sp>
        <p:nvSpPr>
          <p:cNvPr id="16394" name="Rectangle 10"/>
          <p:cNvSpPr>
            <a:spLocks noChangeArrowheads="1"/>
          </p:cNvSpPr>
          <p:nvPr/>
        </p:nvSpPr>
        <p:spPr bwMode="auto">
          <a:xfrm>
            <a:off x="5940425" y="4365627"/>
            <a:ext cx="1655763" cy="936625"/>
          </a:xfrm>
          <a:prstGeom prst="rect">
            <a:avLst/>
          </a:prstGeom>
          <a:solidFill>
            <a:schemeClr val="accent1"/>
          </a:solidFill>
          <a:ln w="9525">
            <a:solidFill>
              <a:schemeClr val="tx1"/>
            </a:solidFill>
            <a:miter lim="800000"/>
            <a:headEnd/>
            <a:tailEnd/>
          </a:ln>
          <a:effectLst>
            <a:outerShdw dist="107763" dir="18900000" algn="ctr" rotWithShape="0">
              <a:schemeClr val="bg2">
                <a:alpha val="50000"/>
              </a:schemeClr>
            </a:outerShdw>
          </a:effectLst>
        </p:spPr>
        <p:txBody>
          <a:bodyPr wrap="none" anchor="ctr"/>
          <a:lstStyle/>
          <a:p>
            <a:pPr>
              <a:defRPr/>
            </a:pPr>
            <a:endParaRPr lang="he-IL"/>
          </a:p>
        </p:txBody>
      </p:sp>
      <p:sp>
        <p:nvSpPr>
          <p:cNvPr id="11274" name="Text Box 11"/>
          <p:cNvSpPr txBox="1">
            <a:spLocks noChangeArrowheads="1"/>
          </p:cNvSpPr>
          <p:nvPr/>
        </p:nvSpPr>
        <p:spPr bwMode="auto">
          <a:xfrm>
            <a:off x="3419478" y="3716339"/>
            <a:ext cx="1368425" cy="461665"/>
          </a:xfrm>
          <a:prstGeom prst="rect">
            <a:avLst/>
          </a:prstGeom>
          <a:noFill/>
          <a:ln w="9525">
            <a:noFill/>
            <a:miter lim="800000"/>
            <a:headEnd/>
            <a:tailEnd/>
          </a:ln>
        </p:spPr>
        <p:txBody>
          <a:bodyPr>
            <a:spAutoFit/>
          </a:bodyPr>
          <a:lstStyle/>
          <a:p>
            <a:pPr algn="ctr" rtl="1">
              <a:spcBef>
                <a:spcPct val="50000"/>
              </a:spcBef>
            </a:pPr>
            <a:r>
              <a:rPr lang="en-US" sz="2400" b="1">
                <a:latin typeface="Arial" pitchFamily="34" charset="0"/>
              </a:rPr>
              <a:t>Pic 18</a:t>
            </a:r>
          </a:p>
        </p:txBody>
      </p:sp>
      <p:sp>
        <p:nvSpPr>
          <p:cNvPr id="11275" name="Text Box 12"/>
          <p:cNvSpPr txBox="1">
            <a:spLocks noChangeArrowheads="1"/>
          </p:cNvSpPr>
          <p:nvPr/>
        </p:nvSpPr>
        <p:spPr bwMode="auto">
          <a:xfrm>
            <a:off x="1116013" y="2060575"/>
            <a:ext cx="1655763" cy="784830"/>
          </a:xfrm>
          <a:prstGeom prst="rect">
            <a:avLst/>
          </a:prstGeom>
          <a:noFill/>
          <a:ln w="9525">
            <a:noFill/>
            <a:miter lim="800000"/>
            <a:headEnd/>
            <a:tailEnd/>
          </a:ln>
        </p:spPr>
        <p:txBody>
          <a:bodyPr>
            <a:spAutoFit/>
          </a:bodyPr>
          <a:lstStyle/>
          <a:p>
            <a:pPr algn="ctr" rtl="1">
              <a:spcBef>
                <a:spcPct val="50000"/>
              </a:spcBef>
            </a:pPr>
            <a:r>
              <a:rPr lang="he-IL" b="1">
                <a:latin typeface="Arial" pitchFamily="34" charset="0"/>
              </a:rPr>
              <a:t>מנורות</a:t>
            </a:r>
          </a:p>
          <a:p>
            <a:pPr algn="ctr" rtl="1">
              <a:spcBef>
                <a:spcPct val="50000"/>
              </a:spcBef>
            </a:pPr>
            <a:r>
              <a:rPr lang="en-US" b="1">
                <a:latin typeface="Arial" pitchFamily="34" charset="0"/>
              </a:rPr>
              <a:t>LED</a:t>
            </a:r>
          </a:p>
        </p:txBody>
      </p:sp>
      <p:sp>
        <p:nvSpPr>
          <p:cNvPr id="11276" name="Text Box 13"/>
          <p:cNvSpPr txBox="1">
            <a:spLocks noChangeArrowheads="1"/>
          </p:cNvSpPr>
          <p:nvPr/>
        </p:nvSpPr>
        <p:spPr bwMode="auto">
          <a:xfrm>
            <a:off x="1042990" y="3357563"/>
            <a:ext cx="1511300" cy="661720"/>
          </a:xfrm>
          <a:prstGeom prst="rect">
            <a:avLst/>
          </a:prstGeom>
          <a:noFill/>
          <a:ln w="9525">
            <a:noFill/>
            <a:miter lim="800000"/>
            <a:headEnd/>
            <a:tailEnd/>
          </a:ln>
        </p:spPr>
        <p:txBody>
          <a:bodyPr>
            <a:spAutoFit/>
          </a:bodyPr>
          <a:lstStyle/>
          <a:p>
            <a:pPr algn="r" rtl="1">
              <a:spcBef>
                <a:spcPct val="50000"/>
              </a:spcBef>
            </a:pPr>
            <a:r>
              <a:rPr lang="he-IL" sz="1600" b="1">
                <a:latin typeface="Arial" pitchFamily="34" charset="0"/>
              </a:rPr>
              <a:t>מפסקים</a:t>
            </a:r>
          </a:p>
          <a:p>
            <a:pPr algn="ctr" rtl="1">
              <a:spcBef>
                <a:spcPct val="50000"/>
              </a:spcBef>
            </a:pPr>
            <a:r>
              <a:rPr lang="en-US" sz="1400" b="1">
                <a:latin typeface="Arial" pitchFamily="34" charset="0"/>
              </a:rPr>
              <a:t>On/off</a:t>
            </a:r>
          </a:p>
        </p:txBody>
      </p:sp>
      <p:sp>
        <p:nvSpPr>
          <p:cNvPr id="11277" name="Text Box 14"/>
          <p:cNvSpPr txBox="1">
            <a:spLocks noChangeArrowheads="1"/>
          </p:cNvSpPr>
          <p:nvPr/>
        </p:nvSpPr>
        <p:spPr bwMode="auto">
          <a:xfrm>
            <a:off x="1116013" y="5300665"/>
            <a:ext cx="1295400" cy="830997"/>
          </a:xfrm>
          <a:prstGeom prst="rect">
            <a:avLst/>
          </a:prstGeom>
          <a:noFill/>
          <a:ln w="9525">
            <a:noFill/>
            <a:miter lim="800000"/>
            <a:headEnd/>
            <a:tailEnd/>
          </a:ln>
        </p:spPr>
        <p:txBody>
          <a:bodyPr>
            <a:spAutoFit/>
          </a:bodyPr>
          <a:lstStyle/>
          <a:p>
            <a:pPr algn="ctr" rtl="1">
              <a:spcBef>
                <a:spcPct val="50000"/>
              </a:spcBef>
            </a:pPr>
            <a:r>
              <a:rPr lang="he-IL" sz="2400" b="1">
                <a:latin typeface="Arial" pitchFamily="34" charset="0"/>
              </a:rPr>
              <a:t>תצוגת </a:t>
            </a:r>
            <a:r>
              <a:rPr lang="en-US" sz="2400" b="1">
                <a:latin typeface="Arial" pitchFamily="34" charset="0"/>
              </a:rPr>
              <a:t>LCD</a:t>
            </a:r>
          </a:p>
        </p:txBody>
      </p:sp>
      <p:sp>
        <p:nvSpPr>
          <p:cNvPr id="11278" name="Text Box 15"/>
          <p:cNvSpPr txBox="1">
            <a:spLocks noChangeArrowheads="1"/>
          </p:cNvSpPr>
          <p:nvPr/>
        </p:nvSpPr>
        <p:spPr bwMode="auto">
          <a:xfrm>
            <a:off x="3132141" y="1916114"/>
            <a:ext cx="1800225" cy="461665"/>
          </a:xfrm>
          <a:prstGeom prst="rect">
            <a:avLst/>
          </a:prstGeom>
          <a:noFill/>
          <a:ln w="9525">
            <a:noFill/>
            <a:miter lim="800000"/>
            <a:headEnd/>
            <a:tailEnd/>
          </a:ln>
        </p:spPr>
        <p:txBody>
          <a:bodyPr>
            <a:spAutoFit/>
          </a:bodyPr>
          <a:lstStyle/>
          <a:p>
            <a:pPr algn="r" rtl="1">
              <a:spcBef>
                <a:spcPct val="50000"/>
              </a:spcBef>
            </a:pPr>
            <a:r>
              <a:rPr lang="he-IL" sz="2400" b="1">
                <a:latin typeface="Arial" pitchFamily="34" charset="0"/>
              </a:rPr>
              <a:t>ממיר </a:t>
            </a:r>
            <a:r>
              <a:rPr lang="en-US" sz="2400" b="1">
                <a:latin typeface="Arial" pitchFamily="34" charset="0"/>
              </a:rPr>
              <a:t>D/A</a:t>
            </a:r>
          </a:p>
        </p:txBody>
      </p:sp>
      <p:sp>
        <p:nvSpPr>
          <p:cNvPr id="11279" name="Text Box 16"/>
          <p:cNvSpPr txBox="1">
            <a:spLocks noChangeArrowheads="1"/>
          </p:cNvSpPr>
          <p:nvPr/>
        </p:nvSpPr>
        <p:spPr bwMode="auto">
          <a:xfrm>
            <a:off x="3132140" y="5734051"/>
            <a:ext cx="1584325" cy="461665"/>
          </a:xfrm>
          <a:prstGeom prst="rect">
            <a:avLst/>
          </a:prstGeom>
          <a:noFill/>
          <a:ln w="9525">
            <a:noFill/>
            <a:miter lim="800000"/>
            <a:headEnd/>
            <a:tailEnd/>
          </a:ln>
        </p:spPr>
        <p:txBody>
          <a:bodyPr>
            <a:spAutoFit/>
          </a:bodyPr>
          <a:lstStyle/>
          <a:p>
            <a:pPr algn="r" rtl="1">
              <a:spcBef>
                <a:spcPct val="50000"/>
              </a:spcBef>
            </a:pPr>
            <a:r>
              <a:rPr lang="he-IL" sz="2400" b="1">
                <a:latin typeface="Arial" pitchFamily="34" charset="0"/>
              </a:rPr>
              <a:t>ממיר </a:t>
            </a:r>
            <a:r>
              <a:rPr lang="en-US" sz="2400" b="1">
                <a:latin typeface="Arial" pitchFamily="34" charset="0"/>
              </a:rPr>
              <a:t>A/D</a:t>
            </a:r>
          </a:p>
        </p:txBody>
      </p:sp>
      <p:sp>
        <p:nvSpPr>
          <p:cNvPr id="11280" name="Text Box 17"/>
          <p:cNvSpPr txBox="1">
            <a:spLocks noChangeArrowheads="1"/>
          </p:cNvSpPr>
          <p:nvPr/>
        </p:nvSpPr>
        <p:spPr bwMode="auto">
          <a:xfrm>
            <a:off x="5651500" y="1916113"/>
            <a:ext cx="1370013" cy="877163"/>
          </a:xfrm>
          <a:prstGeom prst="rect">
            <a:avLst/>
          </a:prstGeom>
          <a:noFill/>
          <a:ln w="9525">
            <a:noFill/>
            <a:miter lim="800000"/>
            <a:headEnd/>
            <a:tailEnd/>
          </a:ln>
        </p:spPr>
        <p:txBody>
          <a:bodyPr>
            <a:spAutoFit/>
          </a:bodyPr>
          <a:lstStyle/>
          <a:p>
            <a:pPr algn="r" rtl="1">
              <a:spcBef>
                <a:spcPct val="50000"/>
              </a:spcBef>
            </a:pPr>
            <a:r>
              <a:rPr lang="en-US" sz="2400" b="1">
                <a:latin typeface="Arial" pitchFamily="34" charset="0"/>
              </a:rPr>
              <a:t>TIMER</a:t>
            </a:r>
          </a:p>
          <a:p>
            <a:pPr algn="r" rtl="1">
              <a:spcBef>
                <a:spcPct val="50000"/>
              </a:spcBef>
            </a:pPr>
            <a:r>
              <a:rPr lang="he-IL" b="1">
                <a:latin typeface="Arial" pitchFamily="34" charset="0"/>
              </a:rPr>
              <a:t>מונה/שעון</a:t>
            </a:r>
            <a:endParaRPr lang="en-US" b="1">
              <a:latin typeface="Arial" pitchFamily="34" charset="0"/>
            </a:endParaRPr>
          </a:p>
        </p:txBody>
      </p:sp>
      <p:sp>
        <p:nvSpPr>
          <p:cNvPr id="11281" name="Text Box 18"/>
          <p:cNvSpPr txBox="1">
            <a:spLocks noChangeArrowheads="1"/>
          </p:cNvSpPr>
          <p:nvPr/>
        </p:nvSpPr>
        <p:spPr bwMode="auto">
          <a:xfrm>
            <a:off x="5940427" y="4365627"/>
            <a:ext cx="1584325" cy="815608"/>
          </a:xfrm>
          <a:prstGeom prst="rect">
            <a:avLst/>
          </a:prstGeom>
          <a:noFill/>
          <a:ln w="9525">
            <a:noFill/>
            <a:miter lim="800000"/>
            <a:headEnd/>
            <a:tailEnd/>
          </a:ln>
        </p:spPr>
        <p:txBody>
          <a:bodyPr>
            <a:spAutoFit/>
          </a:bodyPr>
          <a:lstStyle/>
          <a:p>
            <a:pPr algn="ctr" rtl="1">
              <a:spcBef>
                <a:spcPct val="50000"/>
              </a:spcBef>
            </a:pPr>
            <a:r>
              <a:rPr lang="en-US">
                <a:latin typeface="Arial" pitchFamily="34" charset="0"/>
              </a:rPr>
              <a:t>I</a:t>
            </a:r>
            <a:r>
              <a:rPr lang="en-US" sz="2000" b="1">
                <a:latin typeface="Arial" pitchFamily="34" charset="0"/>
              </a:rPr>
              <a:t>nterrupt</a:t>
            </a:r>
          </a:p>
          <a:p>
            <a:pPr algn="r" rtl="1">
              <a:spcBef>
                <a:spcPct val="50000"/>
              </a:spcBef>
            </a:pPr>
            <a:r>
              <a:rPr lang="he-IL" b="1">
                <a:latin typeface="Arial" pitchFamily="34" charset="0"/>
              </a:rPr>
              <a:t>מערכת פסיקות</a:t>
            </a:r>
            <a:endParaRPr lang="en-US" b="1">
              <a:latin typeface="Arial" pitchFamily="34" charset="0"/>
            </a:endParaRPr>
          </a:p>
        </p:txBody>
      </p:sp>
      <p:sp>
        <p:nvSpPr>
          <p:cNvPr id="16403" name="Rectangle 19"/>
          <p:cNvSpPr>
            <a:spLocks noChangeArrowheads="1"/>
          </p:cNvSpPr>
          <p:nvPr/>
        </p:nvSpPr>
        <p:spPr bwMode="auto">
          <a:xfrm>
            <a:off x="5435602" y="3141665"/>
            <a:ext cx="3348039" cy="936625"/>
          </a:xfrm>
          <a:prstGeom prst="rect">
            <a:avLst/>
          </a:prstGeom>
          <a:solidFill>
            <a:schemeClr val="accent1"/>
          </a:solidFill>
          <a:ln w="9525">
            <a:solidFill>
              <a:schemeClr val="tx1"/>
            </a:solidFill>
            <a:miter lim="800000"/>
            <a:headEnd/>
            <a:tailEnd/>
          </a:ln>
          <a:effectLst>
            <a:outerShdw dist="107763" dir="18900000" algn="ctr" rotWithShape="0">
              <a:schemeClr val="bg2">
                <a:alpha val="50000"/>
              </a:schemeClr>
            </a:outerShdw>
          </a:effectLst>
        </p:spPr>
        <p:txBody>
          <a:bodyPr wrap="none" anchor="ctr"/>
          <a:lstStyle/>
          <a:p>
            <a:pPr>
              <a:defRPr/>
            </a:pPr>
            <a:endParaRPr lang="he-IL"/>
          </a:p>
        </p:txBody>
      </p:sp>
      <p:sp>
        <p:nvSpPr>
          <p:cNvPr id="11283" name="Text Box 20"/>
          <p:cNvSpPr txBox="1">
            <a:spLocks noChangeArrowheads="1"/>
          </p:cNvSpPr>
          <p:nvPr/>
        </p:nvSpPr>
        <p:spPr bwMode="auto">
          <a:xfrm>
            <a:off x="5435602" y="3068638"/>
            <a:ext cx="3348039" cy="1077218"/>
          </a:xfrm>
          <a:prstGeom prst="rect">
            <a:avLst/>
          </a:prstGeom>
          <a:noFill/>
          <a:ln w="9525">
            <a:noFill/>
            <a:miter lim="800000"/>
            <a:headEnd/>
            <a:tailEnd/>
          </a:ln>
        </p:spPr>
        <p:txBody>
          <a:bodyPr>
            <a:spAutoFit/>
          </a:bodyPr>
          <a:lstStyle/>
          <a:p>
            <a:pPr algn="ctr" rtl="1">
              <a:spcBef>
                <a:spcPct val="50000"/>
              </a:spcBef>
            </a:pPr>
            <a:r>
              <a:rPr lang="en-US" sz="2400" b="1">
                <a:latin typeface="Arial" pitchFamily="34" charset="0"/>
              </a:rPr>
              <a:t>CCP</a:t>
            </a:r>
          </a:p>
          <a:p>
            <a:pPr algn="ctr" rtl="1">
              <a:spcBef>
                <a:spcPct val="50000"/>
              </a:spcBef>
            </a:pPr>
            <a:r>
              <a:rPr lang="he-IL" sz="1600" b="1">
                <a:latin typeface="Arial" pitchFamily="34" charset="0"/>
              </a:rPr>
              <a:t>מדד תדר/הוצאת תדר/שליטה על רוחב פולס</a:t>
            </a:r>
            <a:endParaRPr lang="en-US" sz="1600" b="1">
              <a:latin typeface="Arial" pitchFamily="34" charset="0"/>
            </a:endParaRPr>
          </a:p>
        </p:txBody>
      </p:sp>
      <p:sp>
        <p:nvSpPr>
          <p:cNvPr id="11284" name="Text Box 21"/>
          <p:cNvSpPr txBox="1">
            <a:spLocks noChangeArrowheads="1"/>
          </p:cNvSpPr>
          <p:nvPr/>
        </p:nvSpPr>
        <p:spPr bwMode="auto">
          <a:xfrm>
            <a:off x="6372227" y="5805488"/>
            <a:ext cx="2303463" cy="369332"/>
          </a:xfrm>
          <a:prstGeom prst="rect">
            <a:avLst/>
          </a:prstGeom>
          <a:noFill/>
          <a:ln w="9525">
            <a:noFill/>
            <a:miter lim="800000"/>
            <a:headEnd/>
            <a:tailEnd/>
          </a:ln>
        </p:spPr>
        <p:txBody>
          <a:bodyPr>
            <a:spAutoFit/>
          </a:bodyPr>
          <a:lstStyle/>
          <a:p>
            <a:pPr algn="r" rtl="1">
              <a:spcBef>
                <a:spcPct val="50000"/>
              </a:spcBef>
            </a:pPr>
            <a:endParaRPr lang="en-US">
              <a:latin typeface="Arial" pitchFamily="34" charset="0"/>
            </a:endParaRPr>
          </a:p>
        </p:txBody>
      </p:sp>
      <p:sp>
        <p:nvSpPr>
          <p:cNvPr id="16406" name="Rectangle 22"/>
          <p:cNvSpPr>
            <a:spLocks noChangeArrowheads="1"/>
          </p:cNvSpPr>
          <p:nvPr/>
        </p:nvSpPr>
        <p:spPr bwMode="auto">
          <a:xfrm>
            <a:off x="5724528" y="5516563"/>
            <a:ext cx="2232025" cy="863600"/>
          </a:xfrm>
          <a:prstGeom prst="rect">
            <a:avLst/>
          </a:prstGeom>
          <a:solidFill>
            <a:schemeClr val="accent1"/>
          </a:solidFill>
          <a:ln w="9525">
            <a:solidFill>
              <a:schemeClr val="tx1"/>
            </a:solidFill>
            <a:miter lim="800000"/>
            <a:headEnd/>
            <a:tailEnd/>
          </a:ln>
          <a:effectLst>
            <a:outerShdw dist="107763" dir="18900000" algn="ctr" rotWithShape="0">
              <a:schemeClr val="bg2">
                <a:alpha val="50000"/>
              </a:schemeClr>
            </a:outerShdw>
          </a:effectLst>
        </p:spPr>
        <p:txBody>
          <a:bodyPr wrap="none" anchor="ctr"/>
          <a:lstStyle/>
          <a:p>
            <a:pPr>
              <a:defRPr/>
            </a:pPr>
            <a:endParaRPr lang="he-IL"/>
          </a:p>
        </p:txBody>
      </p:sp>
      <p:sp>
        <p:nvSpPr>
          <p:cNvPr id="11286" name="Text Box 23"/>
          <p:cNvSpPr txBox="1">
            <a:spLocks noChangeArrowheads="1"/>
          </p:cNvSpPr>
          <p:nvPr/>
        </p:nvSpPr>
        <p:spPr bwMode="auto">
          <a:xfrm>
            <a:off x="5580066" y="5516563"/>
            <a:ext cx="2376487" cy="861774"/>
          </a:xfrm>
          <a:prstGeom prst="rect">
            <a:avLst/>
          </a:prstGeom>
          <a:noFill/>
          <a:ln w="9525">
            <a:noFill/>
            <a:miter lim="800000"/>
            <a:headEnd/>
            <a:tailEnd/>
          </a:ln>
        </p:spPr>
        <p:txBody>
          <a:bodyPr>
            <a:spAutoFit/>
          </a:bodyPr>
          <a:lstStyle/>
          <a:p>
            <a:pPr algn="r" rtl="1">
              <a:spcBef>
                <a:spcPct val="50000"/>
              </a:spcBef>
            </a:pPr>
            <a:r>
              <a:rPr lang="en-US" sz="2000" b="1">
                <a:latin typeface="Arial" pitchFamily="34" charset="0"/>
              </a:rPr>
              <a:t>Usart/I2C/SPI</a:t>
            </a:r>
          </a:p>
          <a:p>
            <a:pPr algn="r" rtl="1">
              <a:spcBef>
                <a:spcPct val="50000"/>
              </a:spcBef>
            </a:pPr>
            <a:r>
              <a:rPr lang="he-IL" sz="2000" b="1">
                <a:latin typeface="Arial" pitchFamily="34" charset="0"/>
              </a:rPr>
              <a:t>תקשורת טורית</a:t>
            </a:r>
            <a:endParaRPr lang="en-US" sz="2000" b="1">
              <a:latin typeface="Arial" pitchFamily="34" charset="0"/>
            </a:endParaRPr>
          </a:p>
        </p:txBody>
      </p:sp>
      <p:sp>
        <p:nvSpPr>
          <p:cNvPr id="11287" name="Line 24"/>
          <p:cNvSpPr>
            <a:spLocks noChangeShapeType="1"/>
          </p:cNvSpPr>
          <p:nvPr/>
        </p:nvSpPr>
        <p:spPr bwMode="auto">
          <a:xfrm flipV="1">
            <a:off x="4643437" y="2781300"/>
            <a:ext cx="1223963" cy="431800"/>
          </a:xfrm>
          <a:prstGeom prst="line">
            <a:avLst/>
          </a:prstGeom>
          <a:noFill/>
          <a:ln w="9525">
            <a:solidFill>
              <a:schemeClr val="tx1"/>
            </a:solidFill>
            <a:round/>
            <a:headEnd type="triangle" w="med" len="med"/>
            <a:tailEnd type="triangle" w="med" len="med"/>
          </a:ln>
        </p:spPr>
        <p:txBody>
          <a:bodyPr/>
          <a:lstStyle/>
          <a:p>
            <a:endParaRPr lang="he-IL"/>
          </a:p>
        </p:txBody>
      </p:sp>
      <p:sp>
        <p:nvSpPr>
          <p:cNvPr id="11288" name="Line 25"/>
          <p:cNvSpPr>
            <a:spLocks noChangeShapeType="1"/>
          </p:cNvSpPr>
          <p:nvPr/>
        </p:nvSpPr>
        <p:spPr bwMode="auto">
          <a:xfrm flipV="1">
            <a:off x="3995739" y="2565402"/>
            <a:ext cx="0" cy="576263"/>
          </a:xfrm>
          <a:prstGeom prst="line">
            <a:avLst/>
          </a:prstGeom>
          <a:noFill/>
          <a:ln w="9525">
            <a:solidFill>
              <a:schemeClr val="tx1"/>
            </a:solidFill>
            <a:round/>
            <a:headEnd/>
            <a:tailEnd type="triangle" w="med" len="med"/>
          </a:ln>
        </p:spPr>
        <p:txBody>
          <a:bodyPr/>
          <a:lstStyle/>
          <a:p>
            <a:endParaRPr lang="he-IL"/>
          </a:p>
        </p:txBody>
      </p:sp>
      <p:sp>
        <p:nvSpPr>
          <p:cNvPr id="11289" name="Line 26"/>
          <p:cNvSpPr>
            <a:spLocks noChangeShapeType="1"/>
          </p:cNvSpPr>
          <p:nvPr/>
        </p:nvSpPr>
        <p:spPr bwMode="auto">
          <a:xfrm flipV="1">
            <a:off x="3995739" y="4724402"/>
            <a:ext cx="0" cy="792163"/>
          </a:xfrm>
          <a:prstGeom prst="line">
            <a:avLst/>
          </a:prstGeom>
          <a:noFill/>
          <a:ln w="9525">
            <a:solidFill>
              <a:schemeClr val="tx1"/>
            </a:solidFill>
            <a:round/>
            <a:headEnd/>
            <a:tailEnd type="triangle" w="med" len="med"/>
          </a:ln>
        </p:spPr>
        <p:txBody>
          <a:bodyPr/>
          <a:lstStyle/>
          <a:p>
            <a:endParaRPr lang="he-IL"/>
          </a:p>
        </p:txBody>
      </p:sp>
      <p:sp>
        <p:nvSpPr>
          <p:cNvPr id="11290" name="Line 27"/>
          <p:cNvSpPr>
            <a:spLocks noChangeShapeType="1"/>
          </p:cNvSpPr>
          <p:nvPr/>
        </p:nvSpPr>
        <p:spPr bwMode="auto">
          <a:xfrm flipV="1">
            <a:off x="2843215" y="4724402"/>
            <a:ext cx="576263" cy="360363"/>
          </a:xfrm>
          <a:prstGeom prst="line">
            <a:avLst/>
          </a:prstGeom>
          <a:noFill/>
          <a:ln w="9525">
            <a:solidFill>
              <a:schemeClr val="tx1"/>
            </a:solidFill>
            <a:round/>
            <a:headEnd type="triangle" w="med" len="med"/>
            <a:tailEnd/>
          </a:ln>
        </p:spPr>
        <p:txBody>
          <a:bodyPr/>
          <a:lstStyle/>
          <a:p>
            <a:endParaRPr lang="he-IL"/>
          </a:p>
        </p:txBody>
      </p:sp>
      <p:sp>
        <p:nvSpPr>
          <p:cNvPr id="11291" name="Line 28"/>
          <p:cNvSpPr>
            <a:spLocks noChangeShapeType="1"/>
          </p:cNvSpPr>
          <p:nvPr/>
        </p:nvSpPr>
        <p:spPr bwMode="auto">
          <a:xfrm>
            <a:off x="2484439" y="3789364"/>
            <a:ext cx="863600" cy="215900"/>
          </a:xfrm>
          <a:prstGeom prst="line">
            <a:avLst/>
          </a:prstGeom>
          <a:noFill/>
          <a:ln w="9525">
            <a:solidFill>
              <a:schemeClr val="tx1"/>
            </a:solidFill>
            <a:round/>
            <a:headEnd/>
            <a:tailEnd type="triangle" w="med" len="med"/>
          </a:ln>
        </p:spPr>
        <p:txBody>
          <a:bodyPr/>
          <a:lstStyle/>
          <a:p>
            <a:endParaRPr lang="he-IL"/>
          </a:p>
        </p:txBody>
      </p:sp>
      <p:sp>
        <p:nvSpPr>
          <p:cNvPr id="11292" name="Line 29"/>
          <p:cNvSpPr>
            <a:spLocks noChangeShapeType="1"/>
          </p:cNvSpPr>
          <p:nvPr/>
        </p:nvSpPr>
        <p:spPr bwMode="auto">
          <a:xfrm>
            <a:off x="2771775" y="2924177"/>
            <a:ext cx="647700" cy="576263"/>
          </a:xfrm>
          <a:prstGeom prst="line">
            <a:avLst/>
          </a:prstGeom>
          <a:noFill/>
          <a:ln w="9525">
            <a:solidFill>
              <a:schemeClr val="tx1"/>
            </a:solidFill>
            <a:round/>
            <a:headEnd type="triangle" w="med" len="med"/>
            <a:tailEnd/>
          </a:ln>
        </p:spPr>
        <p:txBody>
          <a:bodyPr/>
          <a:lstStyle/>
          <a:p>
            <a:endParaRPr lang="he-IL"/>
          </a:p>
        </p:txBody>
      </p:sp>
      <p:sp>
        <p:nvSpPr>
          <p:cNvPr id="11293" name="Line 30"/>
          <p:cNvSpPr>
            <a:spLocks noChangeShapeType="1"/>
          </p:cNvSpPr>
          <p:nvPr/>
        </p:nvSpPr>
        <p:spPr bwMode="auto">
          <a:xfrm flipV="1">
            <a:off x="4643440" y="3644902"/>
            <a:ext cx="720725" cy="71438"/>
          </a:xfrm>
          <a:prstGeom prst="line">
            <a:avLst/>
          </a:prstGeom>
          <a:noFill/>
          <a:ln w="9525">
            <a:solidFill>
              <a:schemeClr val="tx1"/>
            </a:solidFill>
            <a:round/>
            <a:headEnd type="triangle" w="med" len="med"/>
            <a:tailEnd type="triangle" w="med" len="med"/>
          </a:ln>
        </p:spPr>
        <p:txBody>
          <a:bodyPr/>
          <a:lstStyle/>
          <a:p>
            <a:endParaRPr lang="he-IL"/>
          </a:p>
        </p:txBody>
      </p:sp>
      <p:sp>
        <p:nvSpPr>
          <p:cNvPr id="11294" name="Line 31"/>
          <p:cNvSpPr>
            <a:spLocks noChangeShapeType="1"/>
          </p:cNvSpPr>
          <p:nvPr/>
        </p:nvSpPr>
        <p:spPr bwMode="auto">
          <a:xfrm>
            <a:off x="4643440" y="4437063"/>
            <a:ext cx="1296987" cy="431800"/>
          </a:xfrm>
          <a:prstGeom prst="line">
            <a:avLst/>
          </a:prstGeom>
          <a:noFill/>
          <a:ln w="9525">
            <a:solidFill>
              <a:schemeClr val="tx1"/>
            </a:solidFill>
            <a:round/>
            <a:headEnd type="triangle" w="med" len="med"/>
            <a:tailEnd type="triangle" w="med" len="med"/>
          </a:ln>
        </p:spPr>
        <p:txBody>
          <a:bodyPr/>
          <a:lstStyle/>
          <a:p>
            <a:endParaRPr lang="he-IL"/>
          </a:p>
        </p:txBody>
      </p:sp>
      <p:sp>
        <p:nvSpPr>
          <p:cNvPr id="11295" name="Line 32"/>
          <p:cNvSpPr>
            <a:spLocks noChangeShapeType="1"/>
          </p:cNvSpPr>
          <p:nvPr/>
        </p:nvSpPr>
        <p:spPr bwMode="auto">
          <a:xfrm>
            <a:off x="4643441" y="4724400"/>
            <a:ext cx="1081087" cy="865188"/>
          </a:xfrm>
          <a:prstGeom prst="line">
            <a:avLst/>
          </a:prstGeom>
          <a:noFill/>
          <a:ln w="9525">
            <a:solidFill>
              <a:schemeClr val="tx1"/>
            </a:solidFill>
            <a:round/>
            <a:headEnd type="triangle" w="med" len="med"/>
            <a:tailEnd type="triangle" w="med" len="med"/>
          </a:ln>
        </p:spPr>
        <p:txBody>
          <a:bodyPr/>
          <a:lstStyle/>
          <a:p>
            <a:endParaRPr lang="he-IL"/>
          </a:p>
        </p:txBody>
      </p:sp>
      <p:sp>
        <p:nvSpPr>
          <p:cNvPr id="11296" name="Text Box 33"/>
          <p:cNvSpPr txBox="1">
            <a:spLocks noChangeArrowheads="1"/>
          </p:cNvSpPr>
          <p:nvPr/>
        </p:nvSpPr>
        <p:spPr bwMode="auto">
          <a:xfrm>
            <a:off x="2124078" y="549277"/>
            <a:ext cx="5448318" cy="523220"/>
          </a:xfrm>
          <a:prstGeom prst="rect">
            <a:avLst/>
          </a:prstGeom>
          <a:noFill/>
          <a:ln w="9525">
            <a:noFill/>
            <a:miter lim="800000"/>
            <a:headEnd/>
            <a:tailEnd/>
          </a:ln>
        </p:spPr>
        <p:txBody>
          <a:bodyPr wrap="square">
            <a:spAutoFit/>
          </a:bodyPr>
          <a:lstStyle/>
          <a:p>
            <a:pPr algn="r" rtl="1">
              <a:spcBef>
                <a:spcPct val="50000"/>
              </a:spcBef>
            </a:pPr>
            <a:r>
              <a:rPr lang="he-IL" sz="2800" b="1" u="sng" dirty="0">
                <a:solidFill>
                  <a:srgbClr val="FF3300"/>
                </a:solidFill>
                <a:latin typeface="Arial" pitchFamily="34" charset="0"/>
              </a:rPr>
              <a:t>מודולים של כרטיס </a:t>
            </a:r>
            <a:r>
              <a:rPr lang="he-IL" sz="2800" b="1" u="sng" dirty="0" smtClean="0">
                <a:solidFill>
                  <a:srgbClr val="FF3300"/>
                </a:solidFill>
                <a:latin typeface="Arial" pitchFamily="34" charset="0"/>
              </a:rPr>
              <a:t>המעבדה </a:t>
            </a:r>
            <a:r>
              <a:rPr lang="en-US" sz="2800" b="1" u="sng" dirty="0" smtClean="0">
                <a:solidFill>
                  <a:srgbClr val="FF3300"/>
                </a:solidFill>
                <a:latin typeface="Arial" pitchFamily="34" charset="0"/>
              </a:rPr>
              <a:t>PIC18</a:t>
            </a:r>
            <a:endParaRPr lang="en-US" sz="2800" b="1" u="sng" dirty="0">
              <a:solidFill>
                <a:srgbClr val="FF3300"/>
              </a:solidFill>
              <a:latin typeface="Arial" pitchFamily="34" charset="0"/>
            </a:endParaRPr>
          </a:p>
        </p:txBody>
      </p:sp>
      <p:sp>
        <p:nvSpPr>
          <p:cNvPr id="11297" name="Text Box 34"/>
          <p:cNvSpPr txBox="1">
            <a:spLocks noChangeArrowheads="1"/>
          </p:cNvSpPr>
          <p:nvPr/>
        </p:nvSpPr>
        <p:spPr bwMode="auto">
          <a:xfrm>
            <a:off x="1042990" y="4221164"/>
            <a:ext cx="1511300" cy="661720"/>
          </a:xfrm>
          <a:prstGeom prst="rect">
            <a:avLst/>
          </a:prstGeom>
          <a:noFill/>
          <a:ln w="9525">
            <a:noFill/>
            <a:miter lim="800000"/>
            <a:headEnd/>
            <a:tailEnd/>
          </a:ln>
        </p:spPr>
        <p:txBody>
          <a:bodyPr>
            <a:spAutoFit/>
          </a:bodyPr>
          <a:lstStyle/>
          <a:p>
            <a:pPr algn="r" rtl="1">
              <a:spcBef>
                <a:spcPct val="50000"/>
              </a:spcBef>
            </a:pPr>
            <a:r>
              <a:rPr lang="he-IL" sz="1600" b="1">
                <a:latin typeface="Arial" pitchFamily="34" charset="0"/>
              </a:rPr>
              <a:t>מפסקים</a:t>
            </a:r>
          </a:p>
          <a:p>
            <a:pPr algn="ctr" rtl="1">
              <a:spcBef>
                <a:spcPct val="50000"/>
              </a:spcBef>
            </a:pPr>
            <a:r>
              <a:rPr lang="en-US" sz="1400" b="1">
                <a:latin typeface="Arial" pitchFamily="34" charset="0"/>
              </a:rPr>
              <a:t>On/off</a:t>
            </a:r>
          </a:p>
        </p:txBody>
      </p:sp>
      <p:sp>
        <p:nvSpPr>
          <p:cNvPr id="11298" name="Text Box 35"/>
          <p:cNvSpPr txBox="1">
            <a:spLocks noChangeArrowheads="1"/>
          </p:cNvSpPr>
          <p:nvPr/>
        </p:nvSpPr>
        <p:spPr bwMode="auto">
          <a:xfrm>
            <a:off x="1042990" y="4221164"/>
            <a:ext cx="1511300" cy="661720"/>
          </a:xfrm>
          <a:prstGeom prst="rect">
            <a:avLst/>
          </a:prstGeom>
          <a:noFill/>
          <a:ln w="9525">
            <a:noFill/>
            <a:miter lim="800000"/>
            <a:headEnd/>
            <a:tailEnd/>
          </a:ln>
        </p:spPr>
        <p:txBody>
          <a:bodyPr>
            <a:spAutoFit/>
          </a:bodyPr>
          <a:lstStyle/>
          <a:p>
            <a:pPr algn="r" rtl="1">
              <a:spcBef>
                <a:spcPct val="50000"/>
              </a:spcBef>
            </a:pPr>
            <a:r>
              <a:rPr lang="he-IL" sz="1600" b="1">
                <a:latin typeface="Arial" pitchFamily="34" charset="0"/>
              </a:rPr>
              <a:t>מפסקים</a:t>
            </a:r>
          </a:p>
          <a:p>
            <a:pPr algn="ctr" rtl="1">
              <a:spcBef>
                <a:spcPct val="50000"/>
              </a:spcBef>
            </a:pPr>
            <a:r>
              <a:rPr lang="en-US" sz="1400" b="1">
                <a:latin typeface="Arial" pitchFamily="34" charset="0"/>
              </a:rPr>
              <a:t>On/off</a:t>
            </a:r>
          </a:p>
        </p:txBody>
      </p:sp>
      <p:sp>
        <p:nvSpPr>
          <p:cNvPr id="16420" name="Rectangle 36"/>
          <p:cNvSpPr>
            <a:spLocks noChangeArrowheads="1"/>
          </p:cNvSpPr>
          <p:nvPr/>
        </p:nvSpPr>
        <p:spPr bwMode="auto">
          <a:xfrm>
            <a:off x="1258889" y="4292602"/>
            <a:ext cx="1296987" cy="792163"/>
          </a:xfrm>
          <a:prstGeom prst="rect">
            <a:avLst/>
          </a:prstGeom>
          <a:solidFill>
            <a:schemeClr val="accent1"/>
          </a:solidFill>
          <a:ln w="9525">
            <a:solidFill>
              <a:schemeClr val="tx1"/>
            </a:solidFill>
            <a:miter lim="800000"/>
            <a:headEnd/>
            <a:tailEnd/>
          </a:ln>
          <a:effectLst>
            <a:outerShdw dist="107763" dir="13500000" algn="ctr" rotWithShape="0">
              <a:schemeClr val="bg2">
                <a:alpha val="50000"/>
              </a:schemeClr>
            </a:outerShdw>
          </a:effectLst>
        </p:spPr>
        <p:txBody>
          <a:bodyPr wrap="none" anchor="ctr"/>
          <a:lstStyle/>
          <a:p>
            <a:pPr algn="ctr" rtl="1">
              <a:defRPr/>
            </a:pPr>
            <a:r>
              <a:rPr lang="he-IL" b="1">
                <a:latin typeface="Tahoma" pitchFamily="34" charset="0"/>
              </a:rPr>
              <a:t>מקלדת</a:t>
            </a:r>
          </a:p>
          <a:p>
            <a:pPr algn="ctr" rtl="1">
              <a:defRPr/>
            </a:pPr>
            <a:r>
              <a:rPr lang="en-US" b="1">
                <a:latin typeface="Tahoma" pitchFamily="34" charset="0"/>
              </a:rPr>
              <a:t>keyboard</a:t>
            </a:r>
            <a:endParaRPr lang="en-GB" b="1">
              <a:latin typeface="Tahoma" pitchFamily="34" charset="0"/>
            </a:endParaRPr>
          </a:p>
        </p:txBody>
      </p:sp>
      <p:sp>
        <p:nvSpPr>
          <p:cNvPr id="11300" name="Line 37"/>
          <p:cNvSpPr>
            <a:spLocks noChangeShapeType="1"/>
          </p:cNvSpPr>
          <p:nvPr/>
        </p:nvSpPr>
        <p:spPr bwMode="auto">
          <a:xfrm flipV="1">
            <a:off x="2555877" y="4365625"/>
            <a:ext cx="792163" cy="215900"/>
          </a:xfrm>
          <a:prstGeom prst="line">
            <a:avLst/>
          </a:prstGeom>
          <a:noFill/>
          <a:ln w="9525">
            <a:solidFill>
              <a:schemeClr val="tx1"/>
            </a:solidFill>
            <a:round/>
            <a:headEnd/>
            <a:tailEnd type="triangle" w="med" len="med"/>
          </a:ln>
        </p:spPr>
        <p:txBody>
          <a:bodyPr/>
          <a:lstStyle/>
          <a:p>
            <a:endParaRPr lang="he-IL"/>
          </a:p>
        </p:txBody>
      </p:sp>
      <p:sp>
        <p:nvSpPr>
          <p:cNvPr id="2" name="Slide Number Placeholder 1"/>
          <p:cNvSpPr>
            <a:spLocks noGrp="1"/>
          </p:cNvSpPr>
          <p:nvPr>
            <p:ph type="sldNum" sz="quarter" idx="12"/>
          </p:nvPr>
        </p:nvSpPr>
        <p:spPr/>
        <p:txBody>
          <a:bodyPr/>
          <a:lstStyle/>
          <a:p>
            <a:fld id="{3966D2A8-6ED8-4533-96CC-25925AA269FC}" type="slidenum">
              <a:rPr lang="he-IL" smtClean="0"/>
              <a:pPr/>
              <a:t>24</a:t>
            </a:fld>
            <a:endParaRPr lang="he-IL"/>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ציין מיקום של מספר שקופית 3"/>
          <p:cNvSpPr>
            <a:spLocks noGrp="1"/>
          </p:cNvSpPr>
          <p:nvPr>
            <p:ph type="sldNum" sz="quarter" idx="12"/>
          </p:nvPr>
        </p:nvSpPr>
        <p:spPr/>
        <p:txBody>
          <a:bodyPr/>
          <a:lstStyle/>
          <a:p>
            <a:fld id="{65A6E25B-E426-4F0C-8FF7-820B0D8AF3FE}" type="slidenum">
              <a:rPr lang="he-IL"/>
              <a:pPr/>
              <a:t>25</a:t>
            </a:fld>
            <a:endParaRPr lang="en-US"/>
          </a:p>
        </p:txBody>
      </p:sp>
      <p:pic>
        <p:nvPicPr>
          <p:cNvPr id="125956" name="Picture 4" descr="תמונה של מערכת PIC32"/>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ChangeArrowheads="1"/>
          </p:cNvSpPr>
          <p:nvPr/>
        </p:nvSpPr>
        <p:spPr bwMode="auto">
          <a:xfrm>
            <a:off x="-21746434" y="30778"/>
            <a:ext cx="30890434" cy="6771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tab pos="457200" algn="l"/>
              </a:tabLst>
            </a:pPr>
            <a:r>
              <a:rPr kumimoji="0" lang="he-IL" sz="1200" b="0" i="0" u="none" strike="noStrike" cap="none" normalizeH="0" baseline="0" dirty="0" smtClean="0">
                <a:ln>
                  <a:noFill/>
                </a:ln>
                <a:solidFill>
                  <a:schemeClr val="tx1"/>
                </a:solidFill>
                <a:effectLst/>
                <a:latin typeface="Garamond"/>
                <a:ea typeface="Calibri" pitchFamily="34" charset="0"/>
                <a:cs typeface="Arial" pitchFamily="34" charset="0"/>
              </a:rPr>
              <a:t> </a:t>
            </a:r>
            <a:endParaRPr kumimoji="0" lang="en-US" sz="900" b="0" i="0" u="none" strike="noStrike" cap="none" normalizeH="0" baseline="0" dirty="0" smtClean="0">
              <a:ln>
                <a:noFill/>
              </a:ln>
              <a:solidFill>
                <a:schemeClr val="tx1"/>
              </a:solidFill>
              <a:effectLst/>
              <a:latin typeface="Garamond" pitchFamily="18" charset="0"/>
              <a:cs typeface="Arial" pitchFamily="34" charset="0"/>
            </a:endParaRPr>
          </a:p>
          <a:p>
            <a:pPr marL="0" marR="0" lvl="0" indent="0" algn="r" defTabSz="914400" rtl="1" eaLnBrk="0" fontAlgn="base" latinLnBrk="0" hangingPunct="0">
              <a:lnSpc>
                <a:spcPct val="100000"/>
              </a:lnSpc>
              <a:spcBef>
                <a:spcPct val="0"/>
              </a:spcBef>
              <a:spcAft>
                <a:spcPct val="0"/>
              </a:spcAft>
              <a:buClrTx/>
              <a:buSzTx/>
              <a:buFontTx/>
              <a:buNone/>
              <a:tabLst>
                <a:tab pos="457200" algn="l"/>
              </a:tabLst>
            </a:pPr>
            <a:endParaRPr kumimoji="0" lang="he-IL" sz="1200" b="0" i="0" u="none" strike="noStrike" cap="none" normalizeH="0" baseline="0" dirty="0" smtClean="0">
              <a:ln>
                <a:noFill/>
              </a:ln>
              <a:solidFill>
                <a:schemeClr val="tx1"/>
              </a:solidFill>
              <a:effectLst/>
              <a:latin typeface="Times New Roman" pitchFamily="18" charset="0"/>
              <a:ea typeface="Calibri" pitchFamily="34" charset="0"/>
              <a:cs typeface="Arial" pitchFamily="34" charset="0"/>
            </a:endParaRPr>
          </a:p>
          <a:p>
            <a:pPr rtl="1"/>
            <a:endParaRPr lang="en-US" sz="1400" dirty="0"/>
          </a:p>
        </p:txBody>
      </p:sp>
      <p:sp>
        <p:nvSpPr>
          <p:cNvPr id="50178" name="Rectangle 2"/>
          <p:cNvSpPr>
            <a:spLocks noChangeArrowheads="1"/>
          </p:cNvSpPr>
          <p:nvPr/>
        </p:nvSpPr>
        <p:spPr bwMode="auto">
          <a:xfrm>
            <a:off x="-83259" y="-76944"/>
            <a:ext cx="9227270" cy="6524863"/>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tab pos="457200" algn="l"/>
              </a:tabLst>
            </a:pPr>
            <a:endParaRPr kumimoji="0" lang="he-IL" sz="1800" b="0" i="0" u="none" strike="noStrike" cap="none" normalizeH="0" baseline="0" dirty="0" smtClean="0">
              <a:ln>
                <a:noFill/>
              </a:ln>
              <a:solidFill>
                <a:schemeClr val="tx1"/>
              </a:solidFill>
              <a:effectLst/>
              <a:latin typeface="Calibri" pitchFamily="34" charset="0"/>
              <a:ea typeface="Calibri" pitchFamily="34" charset="0"/>
              <a:cs typeface="Arial" pitchFamily="34" charset="0"/>
            </a:endParaRPr>
          </a:p>
          <a:p>
            <a:pPr marL="0" marR="0" lvl="0" indent="0" algn="r" defTabSz="914400" rtl="1" eaLnBrk="0" fontAlgn="base" latinLnBrk="0" hangingPunct="0">
              <a:lnSpc>
                <a:spcPct val="100000"/>
              </a:lnSpc>
              <a:spcBef>
                <a:spcPct val="0"/>
              </a:spcBef>
              <a:spcAft>
                <a:spcPct val="0"/>
              </a:spcAft>
              <a:buClrTx/>
              <a:buSzTx/>
              <a:buFontTx/>
              <a:buNone/>
              <a:tabLst>
                <a:tab pos="457200" algn="l"/>
              </a:tabLst>
            </a:pPr>
            <a:endParaRPr lang="he-IL" dirty="0">
              <a:latin typeface="Calibri" pitchFamily="34" charset="0"/>
              <a:ea typeface="Calibri" pitchFamily="34" charset="0"/>
            </a:endParaRPr>
          </a:p>
          <a:p>
            <a:pPr algn="ctr" rtl="1" eaLnBrk="0" hangingPunct="0">
              <a:tabLst>
                <a:tab pos="457200" algn="l"/>
              </a:tabLst>
            </a:pPr>
            <a:r>
              <a:rPr lang="he-IL" sz="2800" b="1" u="sng" dirty="0" smtClean="0">
                <a:solidFill>
                  <a:srgbClr val="FFFF00"/>
                </a:solidFill>
                <a:latin typeface="Calibri" pitchFamily="34" charset="0"/>
                <a:ea typeface="Calibri" pitchFamily="34" charset="0"/>
              </a:rPr>
              <a:t>ערכת </a:t>
            </a:r>
            <a:r>
              <a:rPr lang="he-IL" sz="2800" b="1" u="sng" dirty="0">
                <a:solidFill>
                  <a:srgbClr val="FFFF00"/>
                </a:solidFill>
                <a:latin typeface="Calibri" pitchFamily="34" charset="0"/>
                <a:ea typeface="Calibri" pitchFamily="34" charset="0"/>
              </a:rPr>
              <a:t>ניסוים של </a:t>
            </a:r>
            <a:r>
              <a:rPr lang="en-US" sz="2800" b="1" u="sng" dirty="0">
                <a:solidFill>
                  <a:srgbClr val="FFFF00"/>
                </a:solidFill>
                <a:latin typeface="Calibri" pitchFamily="34" charset="0"/>
                <a:ea typeface="Calibri" pitchFamily="34" charset="0"/>
              </a:rPr>
              <a:t>PIC32MX</a:t>
            </a:r>
            <a:r>
              <a:rPr lang="he-IL" sz="2800" b="1" u="sng" dirty="0">
                <a:solidFill>
                  <a:srgbClr val="FFFF00"/>
                </a:solidFill>
                <a:latin typeface="Calibri" pitchFamily="34" charset="0"/>
                <a:ea typeface="Calibri" pitchFamily="34" charset="0"/>
              </a:rPr>
              <a:t> </a:t>
            </a:r>
            <a:r>
              <a:rPr lang="he-IL" sz="2800" b="1" u="sng" dirty="0" smtClean="0">
                <a:solidFill>
                  <a:srgbClr val="FFFF00"/>
                </a:solidFill>
                <a:latin typeface="Calibri" pitchFamily="34" charset="0"/>
                <a:ea typeface="Calibri" pitchFamily="34" charset="0"/>
              </a:rPr>
              <a:t>ו-</a:t>
            </a:r>
            <a:r>
              <a:rPr lang="en-US" sz="2800" b="1" u="sng" dirty="0" smtClean="0">
                <a:solidFill>
                  <a:srgbClr val="FFFF00"/>
                </a:solidFill>
                <a:latin typeface="Calibri" pitchFamily="34" charset="0"/>
                <a:ea typeface="Calibri" pitchFamily="34" charset="0"/>
              </a:rPr>
              <a:t> PIC24FJ </a:t>
            </a:r>
            <a:r>
              <a:rPr lang="he-IL" sz="2800" b="1" u="sng" dirty="0" smtClean="0">
                <a:solidFill>
                  <a:srgbClr val="FFFF00"/>
                </a:solidFill>
                <a:latin typeface="Calibri" pitchFamily="34" charset="0"/>
                <a:ea typeface="Calibri" pitchFamily="34" charset="0"/>
              </a:rPr>
              <a:t> בהשוואה ל-</a:t>
            </a:r>
            <a:r>
              <a:rPr lang="en-US" sz="2800" b="1" u="sng" dirty="0" smtClean="0">
                <a:solidFill>
                  <a:srgbClr val="FFFF00"/>
                </a:solidFill>
                <a:latin typeface="Calibri" pitchFamily="34" charset="0"/>
                <a:ea typeface="Calibri" pitchFamily="34" charset="0"/>
              </a:rPr>
              <a:t>PIC18</a:t>
            </a:r>
            <a:r>
              <a:rPr lang="he-IL" sz="2000" b="1" dirty="0" smtClean="0">
                <a:solidFill>
                  <a:srgbClr val="FFFF00"/>
                </a:solidFill>
                <a:latin typeface="Calibri" pitchFamily="34" charset="0"/>
                <a:ea typeface="Calibri" pitchFamily="34" charset="0"/>
              </a:rPr>
              <a:t>  </a:t>
            </a:r>
            <a:endParaRPr lang="en-US" sz="2000" b="1" dirty="0">
              <a:solidFill>
                <a:srgbClr val="FFFF00"/>
              </a:solidFill>
            </a:endParaRPr>
          </a:p>
          <a:p>
            <a:pPr marL="0" marR="0" lvl="0" indent="0" algn="r" defTabSz="914400" rtl="1" eaLnBrk="0" fontAlgn="base" latinLnBrk="0" hangingPunct="0">
              <a:lnSpc>
                <a:spcPct val="100000"/>
              </a:lnSpc>
              <a:spcBef>
                <a:spcPct val="0"/>
              </a:spcBef>
              <a:spcAft>
                <a:spcPct val="0"/>
              </a:spcAft>
              <a:buClrTx/>
              <a:buSzTx/>
              <a:buFontTx/>
              <a:buNone/>
              <a:tabLst>
                <a:tab pos="457200" algn="l"/>
              </a:tabLst>
            </a:pPr>
            <a:endParaRPr kumimoji="0" lang="he-IL" sz="1800" b="0" i="0" u="none" strike="noStrike" cap="none" normalizeH="0" baseline="0" dirty="0" smtClean="0">
              <a:ln>
                <a:noFill/>
              </a:ln>
              <a:solidFill>
                <a:schemeClr val="tx1"/>
              </a:solidFill>
              <a:effectLst/>
              <a:latin typeface="Calibri" pitchFamily="34" charset="0"/>
              <a:ea typeface="Calibri" pitchFamily="34" charset="0"/>
              <a:cs typeface="Arial" pitchFamily="34" charset="0"/>
            </a:endParaRPr>
          </a:p>
          <a:p>
            <a:pPr marL="0" marR="0" lvl="0" indent="0" algn="r" defTabSz="914400" rtl="1" eaLnBrk="0" fontAlgn="base" latinLnBrk="0" hangingPunct="0">
              <a:lnSpc>
                <a:spcPct val="300000"/>
              </a:lnSpc>
              <a:spcBef>
                <a:spcPct val="0"/>
              </a:spcBef>
              <a:spcAft>
                <a:spcPct val="0"/>
              </a:spcAft>
              <a:buClrTx/>
              <a:buSzTx/>
              <a:buFontTx/>
              <a:buNone/>
              <a:tabLst>
                <a:tab pos="457200" algn="l"/>
              </a:tabLst>
            </a:pP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התנסות </a:t>
            </a:r>
            <a:r>
              <a:rPr kumimoji="0" lang="he-IL" sz="1600" b="0" i="0" u="none" strike="noStrike" cap="none" normalizeH="0" baseline="0" dirty="0" err="1" smtClean="0">
                <a:ln>
                  <a:noFill/>
                </a:ln>
                <a:solidFill>
                  <a:schemeClr val="tx1"/>
                </a:solidFill>
                <a:effectLst/>
                <a:latin typeface="Calibri" pitchFamily="34" charset="0"/>
                <a:ea typeface="Calibri" pitchFamily="34" charset="0"/>
                <a:cs typeface="Arial" pitchFamily="34" charset="0"/>
              </a:rPr>
              <a:t>במיקרוקונטרולרים</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 חדשים בעלי רגיסטרים של 32 ו-16 ביט, בהתאמה. </a:t>
            </a:r>
            <a:endParaRPr kumimoji="0" lang="en-US" sz="1600" b="0" i="0" u="none" strike="noStrike" cap="none" normalizeH="0" baseline="0" dirty="0" smtClean="0">
              <a:ln>
                <a:noFill/>
              </a:ln>
              <a:solidFill>
                <a:schemeClr val="tx1"/>
              </a:solidFill>
              <a:effectLst/>
              <a:latin typeface="Garamond" pitchFamily="18" charset="0"/>
              <a:cs typeface="Arial" pitchFamily="34" charset="0"/>
            </a:endParaRPr>
          </a:p>
          <a:p>
            <a:pPr marL="0" marR="0" lvl="0" indent="0" algn="r" defTabSz="914400" rtl="1" eaLnBrk="0" fontAlgn="base" latinLnBrk="0" hangingPunct="0">
              <a:lnSpc>
                <a:spcPct val="300000"/>
              </a:lnSpc>
              <a:spcBef>
                <a:spcPct val="0"/>
              </a:spcBef>
              <a:spcAft>
                <a:spcPct val="0"/>
              </a:spcAft>
              <a:buClrTx/>
              <a:buSzTx/>
              <a:buFontTx/>
              <a:buChar char="•"/>
              <a:tabLst>
                <a:tab pos="457200" algn="l"/>
              </a:tabLst>
            </a:pPr>
            <a:r>
              <a:rPr kumimoji="0" lang="he-IL" sz="1600" b="1" i="0" u="none" strike="noStrike" cap="none" normalizeH="0" baseline="0" dirty="0" smtClean="0">
                <a:ln>
                  <a:noFill/>
                </a:ln>
                <a:solidFill>
                  <a:srgbClr val="FF0000"/>
                </a:solidFill>
                <a:effectLst/>
                <a:latin typeface="Calibri" pitchFamily="34" charset="0"/>
                <a:ea typeface="Calibri" pitchFamily="34" charset="0"/>
                <a:cs typeface="Arial" pitchFamily="34" charset="0"/>
              </a:rPr>
              <a:t>הפעלת טיימרים </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של באופנים של 16, 32 ביט. </a:t>
            </a:r>
            <a:endParaRPr kumimoji="0" lang="en-US" sz="1600" b="0" i="0" u="none" strike="noStrike" cap="none" normalizeH="0" baseline="0" dirty="0" smtClean="0">
              <a:ln>
                <a:noFill/>
              </a:ln>
              <a:solidFill>
                <a:schemeClr val="tx1"/>
              </a:solidFill>
              <a:effectLst/>
              <a:latin typeface="Garamond" pitchFamily="18" charset="0"/>
              <a:cs typeface="Arial" pitchFamily="34" charset="0"/>
            </a:endParaRPr>
          </a:p>
          <a:p>
            <a:pPr marL="0" marR="0" lvl="0" indent="0" algn="r" defTabSz="914400" rtl="1" eaLnBrk="0" fontAlgn="base" latinLnBrk="0" hangingPunct="0">
              <a:lnSpc>
                <a:spcPct val="300000"/>
              </a:lnSpc>
              <a:spcBef>
                <a:spcPct val="0"/>
              </a:spcBef>
              <a:spcAft>
                <a:spcPct val="0"/>
              </a:spcAft>
              <a:buClrTx/>
              <a:buSzTx/>
              <a:buFontTx/>
              <a:buChar char="•"/>
              <a:tabLst>
                <a:tab pos="457200" algn="l"/>
              </a:tabLst>
            </a:pP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קליטת נתונים מרגיסטר של 10-ביט </a:t>
            </a:r>
            <a:r>
              <a:rPr kumimoji="0" lang="he-IL" sz="1600" b="0" i="0" u="none" strike="noStrike" cap="none" normalizeH="0" baseline="0" dirty="0" err="1" smtClean="0">
                <a:ln>
                  <a:noFill/>
                </a:ln>
                <a:solidFill>
                  <a:schemeClr val="tx1"/>
                </a:solidFill>
                <a:effectLst/>
                <a:latin typeface="Calibri" pitchFamily="34" charset="0"/>
                <a:ea typeface="Calibri" pitchFamily="34" charset="0"/>
                <a:cs typeface="Arial" pitchFamily="34" charset="0"/>
              </a:rPr>
              <a:t>של</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 </a:t>
            </a:r>
            <a:r>
              <a:rPr kumimoji="0" lang="en-US" sz="1600" b="1" i="0" u="none" strike="noStrike" cap="none" normalizeH="0" baseline="0" dirty="0" smtClean="0">
                <a:ln>
                  <a:noFill/>
                </a:ln>
                <a:solidFill>
                  <a:srgbClr val="FF0000"/>
                </a:solidFill>
                <a:effectLst/>
                <a:latin typeface="Calibri" pitchFamily="34" charset="0"/>
                <a:ea typeface="Calibri" pitchFamily="34" charset="0"/>
                <a:cs typeface="Arial" pitchFamily="34" charset="0"/>
              </a:rPr>
              <a:t>A/D</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 אל תוך משתנה בעל 16 ואו 32 ביט. </a:t>
            </a:r>
            <a:endParaRPr kumimoji="0" lang="en-US" sz="1600" b="0" i="0" u="none" strike="noStrike" cap="none" normalizeH="0" baseline="0" dirty="0" smtClean="0">
              <a:ln>
                <a:noFill/>
              </a:ln>
              <a:solidFill>
                <a:schemeClr val="tx1"/>
              </a:solidFill>
              <a:effectLst/>
              <a:latin typeface="Garamond" pitchFamily="18" charset="0"/>
              <a:cs typeface="Arial" pitchFamily="34" charset="0"/>
            </a:endParaRPr>
          </a:p>
          <a:p>
            <a:pPr marL="0" marR="0" lvl="0" indent="0" algn="r" defTabSz="914400" rtl="1" eaLnBrk="0" fontAlgn="base" latinLnBrk="0" hangingPunct="0">
              <a:lnSpc>
                <a:spcPct val="300000"/>
              </a:lnSpc>
              <a:spcBef>
                <a:spcPct val="0"/>
              </a:spcBef>
              <a:spcAft>
                <a:spcPct val="0"/>
              </a:spcAft>
              <a:buClrTx/>
              <a:buSzTx/>
              <a:buFontTx/>
              <a:buChar char="•"/>
              <a:tabLst>
                <a:tab pos="457200" algn="l"/>
              </a:tabLst>
            </a:pPr>
            <a:r>
              <a:rPr kumimoji="0" lang="he-IL" sz="1600" b="1" i="0" u="none" strike="noStrike" cap="none" normalizeH="0" baseline="0" dirty="0" smtClean="0">
                <a:ln>
                  <a:noFill/>
                </a:ln>
                <a:solidFill>
                  <a:srgbClr val="FF0000"/>
                </a:solidFill>
                <a:effectLst/>
                <a:latin typeface="Calibri" pitchFamily="34" charset="0"/>
                <a:ea typeface="Calibri" pitchFamily="34" charset="0"/>
                <a:cs typeface="Arial" pitchFamily="34" charset="0"/>
              </a:rPr>
              <a:t>שליטה במערכות </a:t>
            </a:r>
            <a:r>
              <a:rPr kumimoji="0" lang="en-US" sz="1600" b="1" i="0" u="none" strike="noStrike" cap="none" normalizeH="0" baseline="0" dirty="0" smtClean="0">
                <a:ln>
                  <a:noFill/>
                </a:ln>
                <a:solidFill>
                  <a:srgbClr val="FF0000"/>
                </a:solidFill>
                <a:effectLst/>
                <a:latin typeface="Calibri" pitchFamily="34" charset="0"/>
                <a:ea typeface="Calibri" pitchFamily="34" charset="0"/>
                <a:cs typeface="Arial" pitchFamily="34" charset="0"/>
              </a:rPr>
              <a:t>PLL</a:t>
            </a:r>
            <a:r>
              <a:rPr kumimoji="0" lang="he-IL" sz="1600" b="1" i="0" u="none" strike="noStrike" cap="none" normalizeH="0" baseline="0" dirty="0" smtClean="0">
                <a:ln>
                  <a:noFill/>
                </a:ln>
                <a:solidFill>
                  <a:srgbClr val="FF0000"/>
                </a:solidFill>
                <a:effectLst/>
                <a:latin typeface="Calibri" pitchFamily="34" charset="0"/>
                <a:ea typeface="Calibri" pitchFamily="34" charset="0"/>
                <a:cs typeface="Arial" pitchFamily="34" charset="0"/>
              </a:rPr>
              <a:t> </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תוך כדי ריצת תוכנית ובכל שלב של התוכנית. </a:t>
            </a:r>
            <a:endParaRPr kumimoji="0" lang="en-US" sz="1600" b="0" i="0" u="none" strike="noStrike" cap="none" normalizeH="0" baseline="0" dirty="0" smtClean="0">
              <a:ln>
                <a:noFill/>
              </a:ln>
              <a:solidFill>
                <a:schemeClr val="tx1"/>
              </a:solidFill>
              <a:effectLst/>
              <a:latin typeface="Garamond" pitchFamily="18" charset="0"/>
              <a:cs typeface="Arial" pitchFamily="34" charset="0"/>
            </a:endParaRPr>
          </a:p>
          <a:p>
            <a:pPr marL="0" marR="0" lvl="0" indent="0" algn="r" defTabSz="914400" rtl="1" eaLnBrk="0" fontAlgn="base" latinLnBrk="0" hangingPunct="0">
              <a:lnSpc>
                <a:spcPct val="300000"/>
              </a:lnSpc>
              <a:spcBef>
                <a:spcPct val="0"/>
              </a:spcBef>
              <a:spcAft>
                <a:spcPct val="0"/>
              </a:spcAft>
              <a:buClrTx/>
              <a:buSzTx/>
              <a:buFontTx/>
              <a:buChar char="•"/>
              <a:tabLst>
                <a:tab pos="457200" algn="l"/>
              </a:tabLst>
            </a:pPr>
            <a:r>
              <a:rPr kumimoji="0" lang="he-IL" sz="1600" b="1" i="0" u="none" strike="noStrike" cap="none" normalizeH="0" baseline="0" dirty="0" smtClean="0">
                <a:ln>
                  <a:noFill/>
                </a:ln>
                <a:solidFill>
                  <a:srgbClr val="FF0000"/>
                </a:solidFill>
                <a:effectLst/>
                <a:latin typeface="Calibri" pitchFamily="34" charset="0"/>
                <a:ea typeface="Calibri" pitchFamily="34" charset="0"/>
                <a:cs typeface="Arial" pitchFamily="34" charset="0"/>
              </a:rPr>
              <a:t>ארגון זיכרון </a:t>
            </a:r>
            <a:r>
              <a:rPr kumimoji="0" lang="en-US" sz="1600" b="1" i="0" u="none" strike="noStrike" cap="none" normalizeH="0" baseline="0" dirty="0" smtClean="0">
                <a:ln>
                  <a:noFill/>
                </a:ln>
                <a:solidFill>
                  <a:srgbClr val="FF0000"/>
                </a:solidFill>
                <a:effectLst/>
                <a:latin typeface="Calibri" pitchFamily="34" charset="0"/>
                <a:ea typeface="Calibri" pitchFamily="34" charset="0"/>
                <a:cs typeface="Arial" pitchFamily="34" charset="0"/>
              </a:rPr>
              <a:t>RAM</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 בעל </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8KB</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 ב-</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PIC24</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 ו-</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32KB</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 ב-</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PIC32</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 </a:t>
            </a:r>
            <a:endParaRPr kumimoji="0" lang="en-US" sz="1600" b="0" i="0" u="none" strike="noStrike" cap="none" normalizeH="0" baseline="0" dirty="0" smtClean="0">
              <a:ln>
                <a:noFill/>
              </a:ln>
              <a:solidFill>
                <a:schemeClr val="tx1"/>
              </a:solidFill>
              <a:effectLst/>
              <a:latin typeface="Garamond" pitchFamily="18" charset="0"/>
              <a:cs typeface="Arial" pitchFamily="34" charset="0"/>
            </a:endParaRPr>
          </a:p>
          <a:p>
            <a:pPr marL="0" marR="0" lvl="0" indent="0" algn="r" defTabSz="914400" rtl="1" eaLnBrk="0" fontAlgn="base" latinLnBrk="0" hangingPunct="0">
              <a:lnSpc>
                <a:spcPct val="300000"/>
              </a:lnSpc>
              <a:spcBef>
                <a:spcPct val="0"/>
              </a:spcBef>
              <a:spcAft>
                <a:spcPct val="0"/>
              </a:spcAft>
              <a:buClrTx/>
              <a:buSzTx/>
              <a:buFontTx/>
              <a:buChar char="•"/>
              <a:tabLst>
                <a:tab pos="457200" algn="l"/>
              </a:tabLst>
            </a:pP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 </a:t>
            </a:r>
            <a:r>
              <a:rPr kumimoji="0" lang="he-IL" sz="1600" b="1" i="0" u="none" strike="noStrike" cap="none" normalizeH="0" baseline="0" dirty="0" smtClean="0">
                <a:ln>
                  <a:noFill/>
                </a:ln>
                <a:solidFill>
                  <a:srgbClr val="FF0000"/>
                </a:solidFill>
                <a:effectLst/>
                <a:latin typeface="Calibri" pitchFamily="34" charset="0"/>
                <a:ea typeface="Calibri" pitchFamily="34" charset="0"/>
                <a:cs typeface="Arial" pitchFamily="34" charset="0"/>
              </a:rPr>
              <a:t>הפעלת מערכת </a:t>
            </a:r>
            <a:r>
              <a:rPr kumimoji="0" lang="en-US" sz="1600" b="1" i="0" u="none" strike="noStrike" cap="none" normalizeH="0" baseline="0" dirty="0" smtClean="0">
                <a:ln>
                  <a:noFill/>
                </a:ln>
                <a:solidFill>
                  <a:srgbClr val="FF0000"/>
                </a:solidFill>
                <a:effectLst/>
                <a:latin typeface="Calibri" pitchFamily="34" charset="0"/>
                <a:ea typeface="Calibri" pitchFamily="34" charset="0"/>
                <a:cs typeface="Arial" pitchFamily="34" charset="0"/>
              </a:rPr>
              <a:t>RTCC</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 </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 </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Real Time Clock and Calendar  </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 </a:t>
            </a:r>
          </a:p>
          <a:p>
            <a:pPr marL="0" marR="0" lvl="0" indent="0" algn="r" defTabSz="914400" rtl="1" eaLnBrk="0" fontAlgn="base" latinLnBrk="0" hangingPunct="0">
              <a:lnSpc>
                <a:spcPct val="300000"/>
              </a:lnSpc>
              <a:spcBef>
                <a:spcPct val="0"/>
              </a:spcBef>
              <a:spcAft>
                <a:spcPct val="0"/>
              </a:spcAft>
              <a:buClrTx/>
              <a:buSzTx/>
              <a:tabLst>
                <a:tab pos="457200" algn="l"/>
              </a:tabLst>
            </a:pP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מאפשרת למערכת משובצת מחשב להפעיל פונקציות בהתאם לתאריך ולשעה הניתנים לעדכון תוך כדי ריצת תוכנית. </a:t>
            </a:r>
            <a:endParaRPr kumimoji="0" lang="he-IL" sz="1600" b="0" i="0" u="none" strike="noStrike" cap="none" normalizeH="0" baseline="0" dirty="0" smtClean="0">
              <a:ln>
                <a:noFill/>
              </a:ln>
              <a:solidFill>
                <a:schemeClr val="tx1"/>
              </a:solidFill>
              <a:effectLst/>
              <a:latin typeface="Garamond" pitchFamily="18" charset="0"/>
              <a:cs typeface="Arial" pitchFamily="34" charset="0"/>
            </a:endParaRPr>
          </a:p>
        </p:txBody>
      </p:sp>
      <p:sp>
        <p:nvSpPr>
          <p:cNvPr id="2" name="Slide Number Placeholder 1"/>
          <p:cNvSpPr>
            <a:spLocks noGrp="1"/>
          </p:cNvSpPr>
          <p:nvPr>
            <p:ph type="sldNum" sz="quarter" idx="12"/>
          </p:nvPr>
        </p:nvSpPr>
        <p:spPr/>
        <p:txBody>
          <a:bodyPr/>
          <a:lstStyle/>
          <a:p>
            <a:fld id="{3966D2A8-6ED8-4533-96CC-25925AA269FC}" type="slidenum">
              <a:rPr lang="he-IL" smtClean="0"/>
              <a:pPr/>
              <a:t>26</a:t>
            </a:fld>
            <a:endParaRPr lang="he-IL"/>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ChangeArrowheads="1"/>
          </p:cNvSpPr>
          <p:nvPr/>
        </p:nvSpPr>
        <p:spPr bwMode="auto">
          <a:xfrm>
            <a:off x="197328" y="0"/>
            <a:ext cx="8946680" cy="621708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Char char="•"/>
              <a:tabLst>
                <a:tab pos="457200" algn="l"/>
              </a:tabLst>
            </a:pPr>
            <a:endParaRPr kumimoji="0" lang="he-IL" sz="1400" b="0" i="0" u="none" strike="noStrike" cap="none" normalizeH="0" baseline="0" dirty="0" smtClean="0">
              <a:ln>
                <a:noFill/>
              </a:ln>
              <a:solidFill>
                <a:schemeClr val="tx1"/>
              </a:solidFill>
              <a:effectLst/>
              <a:latin typeface="Calibri" pitchFamily="34" charset="0"/>
              <a:ea typeface="Calibri" pitchFamily="34" charset="0"/>
              <a:cs typeface="Arial" pitchFamily="34" charset="0"/>
            </a:endParaRPr>
          </a:p>
          <a:p>
            <a:pPr marL="0" marR="0" lvl="0" indent="0" algn="r" defTabSz="914400" rtl="1" eaLnBrk="0" fontAlgn="base" latinLnBrk="0" hangingPunct="0">
              <a:lnSpc>
                <a:spcPct val="300000"/>
              </a:lnSpc>
              <a:spcBef>
                <a:spcPct val="0"/>
              </a:spcBef>
              <a:spcAft>
                <a:spcPct val="0"/>
              </a:spcAft>
              <a:buClrTx/>
              <a:buSzTx/>
              <a:buFontTx/>
              <a:buChar char="•"/>
              <a:tabLst>
                <a:tab pos="457200" algn="l"/>
              </a:tabLst>
            </a:pPr>
            <a:endPar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endParaRPr>
          </a:p>
          <a:p>
            <a:pPr marL="0" marR="0" lvl="0" indent="0" algn="r" defTabSz="914400" rtl="1" eaLnBrk="0" fontAlgn="base" latinLnBrk="0" hangingPunct="0">
              <a:lnSpc>
                <a:spcPct val="300000"/>
              </a:lnSpc>
              <a:spcBef>
                <a:spcPct val="0"/>
              </a:spcBef>
              <a:spcAft>
                <a:spcPct val="0"/>
              </a:spcAft>
              <a:buClrTx/>
              <a:buSzTx/>
              <a:buFontTx/>
              <a:buChar char="•"/>
              <a:tabLst>
                <a:tab pos="457200" algn="l"/>
              </a:tabLst>
            </a:pPr>
            <a:r>
              <a:rPr kumimoji="0" lang="he-IL" sz="1600" b="1" i="0" u="none" strike="noStrike" cap="none" normalizeH="0" baseline="0" dirty="0" smtClean="0">
                <a:ln>
                  <a:noFill/>
                </a:ln>
                <a:solidFill>
                  <a:srgbClr val="FF0000"/>
                </a:solidFill>
                <a:effectLst/>
                <a:latin typeface="Calibri" pitchFamily="34" charset="0"/>
                <a:ea typeface="Calibri" pitchFamily="34" charset="0"/>
                <a:cs typeface="Arial" pitchFamily="34" charset="0"/>
              </a:rPr>
              <a:t>מערכת פסיקות </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מאפשרת שני אופני פעולה: </a:t>
            </a:r>
            <a:endParaRPr kumimoji="0" lang="en-US" sz="1600" b="0" i="0" u="none" strike="noStrike" cap="none" normalizeH="0" baseline="0" dirty="0" smtClean="0">
              <a:ln>
                <a:noFill/>
              </a:ln>
              <a:solidFill>
                <a:schemeClr val="tx1"/>
              </a:solidFill>
              <a:effectLst/>
              <a:latin typeface="Garamond" pitchFamily="18" charset="0"/>
              <a:cs typeface="Arial" pitchFamily="34" charset="0"/>
            </a:endParaRPr>
          </a:p>
          <a:p>
            <a:pPr marL="457200" marR="0" lvl="1" indent="0" algn="r" defTabSz="914400" rtl="1" eaLnBrk="0" fontAlgn="base" latinLnBrk="0" hangingPunct="0">
              <a:lnSpc>
                <a:spcPct val="300000"/>
              </a:lnSpc>
              <a:spcBef>
                <a:spcPct val="0"/>
              </a:spcBef>
              <a:spcAft>
                <a:spcPct val="0"/>
              </a:spcAft>
              <a:buClrTx/>
              <a:buSzTx/>
              <a:buFontTx/>
              <a:buChar char="•"/>
              <a:tabLst>
                <a:tab pos="457200" algn="l"/>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Single Vectored Mode </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a:t>
            </a:r>
            <a:r>
              <a:rPr kumimoji="0" lang="he-IL" sz="1600" b="0" i="0" u="none" strike="noStrike" cap="none" normalizeH="0" baseline="0" dirty="0" err="1" smtClean="0">
                <a:ln>
                  <a:noFill/>
                </a:ln>
                <a:solidFill>
                  <a:schemeClr val="tx1"/>
                </a:solidFill>
                <a:effectLst/>
                <a:latin typeface="Calibri" pitchFamily="34" charset="0"/>
                <a:ea typeface="Calibri" pitchFamily="34" charset="0"/>
                <a:cs typeface="Arial" pitchFamily="34" charset="0"/>
              </a:rPr>
              <a:t> הפעלת</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 פסיקה לפריפריה מסוימת של המיקרו. </a:t>
            </a:r>
            <a:endParaRPr kumimoji="0" lang="en-US" sz="1600" b="0" i="0" u="none" strike="noStrike" cap="none" normalizeH="0" baseline="0" dirty="0" smtClean="0">
              <a:ln>
                <a:noFill/>
              </a:ln>
              <a:solidFill>
                <a:schemeClr val="tx1"/>
              </a:solidFill>
              <a:effectLst/>
              <a:latin typeface="Garamond" pitchFamily="18" charset="0"/>
              <a:cs typeface="Arial" pitchFamily="34" charset="0"/>
            </a:endParaRPr>
          </a:p>
          <a:p>
            <a:pPr marL="457200" marR="0" lvl="1" indent="0" algn="r" defTabSz="914400" rtl="1" eaLnBrk="0" fontAlgn="base" latinLnBrk="0" hangingPunct="0">
              <a:lnSpc>
                <a:spcPct val="300000"/>
              </a:lnSpc>
              <a:spcBef>
                <a:spcPct val="0"/>
              </a:spcBef>
              <a:spcAft>
                <a:spcPct val="0"/>
              </a:spcAft>
              <a:buClrTx/>
              <a:buSzTx/>
              <a:buFontTx/>
              <a:buChar char="•"/>
              <a:tabLst>
                <a:tab pos="457200" algn="l"/>
              </a:tabLst>
            </a:pP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 </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Multi Vectored Mode </a:t>
            </a:r>
            <a:r>
              <a:rPr kumimoji="0" lang="he-IL" sz="1600" b="0" i="0" u="none" strike="noStrike" cap="none" normalizeH="0" baseline="0" dirty="0" err="1" smtClean="0">
                <a:ln>
                  <a:noFill/>
                </a:ln>
                <a:solidFill>
                  <a:schemeClr val="tx1"/>
                </a:solidFill>
                <a:effectLst/>
                <a:latin typeface="Calibri" pitchFamily="34" charset="0"/>
                <a:ea typeface="Calibri" pitchFamily="34" charset="0"/>
                <a:cs typeface="Arial" pitchFamily="34" charset="0"/>
              </a:rPr>
              <a:t>– ה</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פעלת פסיקות לפריפריות של המיקרו ע"י מתן עדיפויות מראש. </a:t>
            </a:r>
            <a:endParaRPr kumimoji="0" lang="en-US" sz="1600" b="0" i="0" u="none" strike="noStrike" cap="none" normalizeH="0" baseline="0" dirty="0" smtClean="0">
              <a:ln>
                <a:noFill/>
              </a:ln>
              <a:solidFill>
                <a:schemeClr val="tx1"/>
              </a:solidFill>
              <a:effectLst/>
              <a:latin typeface="Garamond" pitchFamily="18" charset="0"/>
              <a:cs typeface="Arial" pitchFamily="34" charset="0"/>
            </a:endParaRPr>
          </a:p>
          <a:p>
            <a:pPr marL="0" marR="0" lvl="0" indent="0" algn="r" defTabSz="914400" rtl="1" eaLnBrk="0" fontAlgn="base" latinLnBrk="0" hangingPunct="0">
              <a:lnSpc>
                <a:spcPct val="300000"/>
              </a:lnSpc>
              <a:spcBef>
                <a:spcPct val="0"/>
              </a:spcBef>
              <a:spcAft>
                <a:spcPct val="0"/>
              </a:spcAft>
              <a:buClrTx/>
              <a:buSzTx/>
              <a:buFontTx/>
              <a:buNone/>
              <a:tabLst>
                <a:tab pos="457200" algn="l"/>
              </a:tabLst>
            </a:pP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לכל פריפריה פנימית של רכיבים האלו קיימת מערכת פסיקה, אשר מנוהלת ע"י טבלת פסיקות לפי סדר עדיפויות, </a:t>
            </a:r>
          </a:p>
          <a:p>
            <a:pPr marL="0" marR="0" lvl="0" indent="0" algn="r" defTabSz="914400" rtl="1" eaLnBrk="0" fontAlgn="base" latinLnBrk="0" hangingPunct="0">
              <a:lnSpc>
                <a:spcPct val="300000"/>
              </a:lnSpc>
              <a:spcBef>
                <a:spcPct val="0"/>
              </a:spcBef>
              <a:spcAft>
                <a:spcPct val="0"/>
              </a:spcAft>
              <a:buClrTx/>
              <a:buSzTx/>
              <a:buFontTx/>
              <a:buNone/>
              <a:tabLst>
                <a:tab pos="457200" algn="l"/>
              </a:tabLst>
            </a:pP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ניתן לבנות מערכת משובצת מחשב  בעלת </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Multi-Tasking</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 בעזרת </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Multi Vectored Mode</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 </a:t>
            </a:r>
          </a:p>
          <a:p>
            <a:pPr marL="0" marR="0" lvl="0" indent="0" algn="r" defTabSz="914400" rtl="1" eaLnBrk="0" fontAlgn="base" latinLnBrk="0" hangingPunct="0">
              <a:lnSpc>
                <a:spcPct val="300000"/>
              </a:lnSpc>
              <a:spcBef>
                <a:spcPct val="0"/>
              </a:spcBef>
              <a:spcAft>
                <a:spcPct val="0"/>
              </a:spcAft>
              <a:buClrTx/>
              <a:buSzTx/>
              <a:buFontTx/>
              <a:buChar char="•"/>
              <a:tabLst>
                <a:tab pos="457200" algn="l"/>
              </a:tabLst>
            </a:pPr>
            <a:r>
              <a:rPr kumimoji="0" lang="he-IL" sz="1600" b="1" i="0" u="none" strike="noStrike" cap="none" normalizeH="0" baseline="0" dirty="0" smtClean="0">
                <a:ln>
                  <a:noFill/>
                </a:ln>
                <a:solidFill>
                  <a:srgbClr val="FF0000"/>
                </a:solidFill>
                <a:effectLst/>
                <a:latin typeface="Calibri" pitchFamily="34" charset="0"/>
                <a:ea typeface="Calibri" pitchFamily="34" charset="0"/>
                <a:cs typeface="Arial" pitchFamily="34" charset="0"/>
              </a:rPr>
              <a:t>מערכת </a:t>
            </a:r>
            <a:r>
              <a:rPr kumimoji="0" lang="en-US" sz="1600" b="1" i="0" u="none" strike="noStrike" cap="none" normalizeH="0" baseline="0" dirty="0" smtClean="0">
                <a:ln>
                  <a:noFill/>
                </a:ln>
                <a:solidFill>
                  <a:srgbClr val="FF0000"/>
                </a:solidFill>
                <a:effectLst/>
                <a:latin typeface="Calibri" pitchFamily="34" charset="0"/>
                <a:ea typeface="Calibri" pitchFamily="34" charset="0"/>
                <a:cs typeface="Arial" pitchFamily="34" charset="0"/>
              </a:rPr>
              <a:t>DMA</a:t>
            </a:r>
            <a:endParaRPr kumimoji="0" lang="he-IL" sz="1600" b="1" i="0" u="none" strike="noStrike" cap="none" normalizeH="0" baseline="0" dirty="0" smtClean="0">
              <a:ln>
                <a:noFill/>
              </a:ln>
              <a:solidFill>
                <a:srgbClr val="FF0000"/>
              </a:solidFill>
              <a:effectLst/>
              <a:latin typeface="Calibri" pitchFamily="34" charset="0"/>
              <a:ea typeface="Calibri" pitchFamily="34" charset="0"/>
              <a:cs typeface="Arial" pitchFamily="34" charset="0"/>
            </a:endParaRPr>
          </a:p>
          <a:p>
            <a:pPr marL="0" marR="0" lvl="0" indent="0" algn="r" defTabSz="914400" rtl="1" eaLnBrk="0" fontAlgn="base" latinLnBrk="0" hangingPunct="0">
              <a:lnSpc>
                <a:spcPct val="300000"/>
              </a:lnSpc>
              <a:spcBef>
                <a:spcPct val="0"/>
              </a:spcBef>
              <a:spcAft>
                <a:spcPct val="0"/>
              </a:spcAft>
              <a:buClrTx/>
              <a:buSzTx/>
              <a:buFontTx/>
              <a:buChar char="•"/>
              <a:tabLst>
                <a:tab pos="457200" algn="l"/>
              </a:tabLst>
            </a:pP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מאפשרת ל- </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PIC32 </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להעביר נתונים בין הפריפריות הפנימיות וחיצוניות שיש בערכה, מבלי לערב את </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CPU</a:t>
            </a:r>
            <a:r>
              <a:rPr kumimoji="0" lang="he-IL" sz="14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 </a:t>
            </a:r>
          </a:p>
        </p:txBody>
      </p:sp>
      <p:sp>
        <p:nvSpPr>
          <p:cNvPr id="62466" name="Rectangle 2"/>
          <p:cNvSpPr>
            <a:spLocks noChangeArrowheads="1"/>
          </p:cNvSpPr>
          <p:nvPr/>
        </p:nvSpPr>
        <p:spPr bwMode="auto">
          <a:xfrm>
            <a:off x="487979" y="0"/>
            <a:ext cx="8656023"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Char char="•"/>
              <a:tabLst>
                <a:tab pos="457200" algn="l"/>
              </a:tabLst>
            </a:pPr>
            <a:endPar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endParaRPr>
          </a:p>
          <a:p>
            <a:pPr marL="0" marR="0" lvl="0" indent="0" algn="r" defTabSz="914400" rtl="1" eaLnBrk="0" fontAlgn="base" latinLnBrk="0" hangingPunct="0">
              <a:lnSpc>
                <a:spcPct val="100000"/>
              </a:lnSpc>
              <a:spcBef>
                <a:spcPct val="0"/>
              </a:spcBef>
              <a:spcAft>
                <a:spcPct val="0"/>
              </a:spcAft>
              <a:buClrTx/>
              <a:buSzTx/>
              <a:buFontTx/>
              <a:buChar char="•"/>
              <a:tabLst>
                <a:tab pos="457200" algn="l"/>
              </a:tabLst>
            </a:pPr>
            <a:r>
              <a:rPr kumimoji="0" lang="he-IL" sz="1600" b="1" i="0" u="none" strike="noStrike" cap="none" normalizeH="0" baseline="0" dirty="0" smtClean="0">
                <a:ln>
                  <a:noFill/>
                </a:ln>
                <a:solidFill>
                  <a:srgbClr val="FF0000"/>
                </a:solidFill>
                <a:effectLst/>
                <a:latin typeface="Calibri" pitchFamily="34" charset="0"/>
                <a:ea typeface="Calibri" pitchFamily="34" charset="0"/>
                <a:cs typeface="Arial" pitchFamily="34" charset="0"/>
              </a:rPr>
              <a:t>ממשק </a:t>
            </a:r>
            <a:r>
              <a:rPr kumimoji="0" lang="en-US" sz="1600" b="1" i="0" u="none" strike="noStrike" cap="none" normalizeH="0" baseline="0" dirty="0" smtClean="0">
                <a:ln>
                  <a:noFill/>
                </a:ln>
                <a:solidFill>
                  <a:srgbClr val="FF0000"/>
                </a:solidFill>
                <a:effectLst/>
                <a:latin typeface="Calibri" pitchFamily="34" charset="0"/>
                <a:ea typeface="Calibri" pitchFamily="34" charset="0"/>
                <a:cs typeface="Arial" pitchFamily="34" charset="0"/>
              </a:rPr>
              <a:t>RS-232</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 בעל שני קווי </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data TX</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 ו-</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RX</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 וקווי בקרה </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RTS</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 ו-</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CTS </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ניתן לבצע התחברות בין ערכה ומחשב </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PC</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 </a:t>
            </a:r>
            <a:endParaRPr kumimoji="0" lang="he-IL" sz="1600" b="0" i="0" u="none" strike="noStrike" cap="none" normalizeH="0" baseline="0" dirty="0" smtClean="0">
              <a:ln>
                <a:noFill/>
              </a:ln>
              <a:solidFill>
                <a:schemeClr val="tx1"/>
              </a:solidFill>
              <a:effectLst/>
              <a:latin typeface="Garamond" pitchFamily="18" charset="0"/>
              <a:cs typeface="Arial" pitchFamily="34" charset="0"/>
            </a:endParaRPr>
          </a:p>
        </p:txBody>
      </p:sp>
      <p:sp>
        <p:nvSpPr>
          <p:cNvPr id="2" name="Slide Number Placeholder 1"/>
          <p:cNvSpPr>
            <a:spLocks noGrp="1"/>
          </p:cNvSpPr>
          <p:nvPr>
            <p:ph type="sldNum" sz="quarter" idx="12"/>
          </p:nvPr>
        </p:nvSpPr>
        <p:spPr/>
        <p:txBody>
          <a:bodyPr/>
          <a:lstStyle/>
          <a:p>
            <a:fld id="{3966D2A8-6ED8-4533-96CC-25925AA269FC}" type="slidenum">
              <a:rPr lang="he-IL" smtClean="0"/>
              <a:pPr/>
              <a:t>27</a:t>
            </a:fld>
            <a:endParaRPr lang="he-IL"/>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ChangeArrowheads="1"/>
          </p:cNvSpPr>
          <p:nvPr/>
        </p:nvSpPr>
        <p:spPr bwMode="auto">
          <a:xfrm>
            <a:off x="221503" y="-369332"/>
            <a:ext cx="8922506" cy="621708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Char char="•"/>
              <a:tabLst>
                <a:tab pos="457200" algn="l"/>
                <a:tab pos="914400" algn="l"/>
              </a:tabLst>
            </a:pPr>
            <a:endParaRPr kumimoji="0" lang="he-IL" sz="1400" b="0" i="0" u="none" strike="noStrike" cap="none" normalizeH="0" baseline="0" dirty="0" smtClean="0">
              <a:ln>
                <a:noFill/>
              </a:ln>
              <a:solidFill>
                <a:schemeClr val="tx1"/>
              </a:solidFill>
              <a:effectLst/>
              <a:latin typeface="Calibri" pitchFamily="34" charset="0"/>
              <a:ea typeface="Calibri" pitchFamily="34" charset="0"/>
              <a:cs typeface="Arial" pitchFamily="34" charset="0"/>
            </a:endParaRPr>
          </a:p>
          <a:p>
            <a:pPr marL="0" marR="0" lvl="0" indent="0" algn="r" defTabSz="914400" rtl="1" eaLnBrk="0" fontAlgn="base" latinLnBrk="0" hangingPunct="0">
              <a:lnSpc>
                <a:spcPct val="300000"/>
              </a:lnSpc>
              <a:spcBef>
                <a:spcPct val="0"/>
              </a:spcBef>
              <a:spcAft>
                <a:spcPct val="0"/>
              </a:spcAft>
              <a:buClrTx/>
              <a:buSzTx/>
              <a:buFontTx/>
              <a:buChar char="•"/>
              <a:tabLst>
                <a:tab pos="457200" algn="l"/>
                <a:tab pos="914400" algn="l"/>
              </a:tabLst>
            </a:pPr>
            <a:r>
              <a:rPr kumimoji="0" lang="he-IL" sz="1600" b="1" i="0" u="none" strike="noStrike" cap="none" normalizeH="0" baseline="0" dirty="0" smtClean="0">
                <a:ln>
                  <a:noFill/>
                </a:ln>
                <a:solidFill>
                  <a:srgbClr val="FF3300"/>
                </a:solidFill>
                <a:effectLst/>
                <a:latin typeface="Calibri" pitchFamily="34" charset="0"/>
                <a:ea typeface="Calibri" pitchFamily="34" charset="0"/>
                <a:cs typeface="Arial" pitchFamily="34" charset="0"/>
              </a:rPr>
              <a:t>ממשק </a:t>
            </a:r>
            <a:r>
              <a:rPr kumimoji="0" lang="en-US" sz="1600" b="1" i="0" u="none" strike="noStrike" cap="none" normalizeH="0" baseline="0" dirty="0" smtClean="0">
                <a:ln>
                  <a:noFill/>
                </a:ln>
                <a:solidFill>
                  <a:srgbClr val="FF3300"/>
                </a:solidFill>
                <a:effectLst/>
                <a:latin typeface="Calibri" pitchFamily="34" charset="0"/>
                <a:ea typeface="Calibri" pitchFamily="34" charset="0"/>
                <a:cs typeface="Arial" pitchFamily="34" charset="0"/>
              </a:rPr>
              <a:t>H-Bridge</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 מאפשר התחברות למנוע </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DC</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 או מנוע צד ושליטתם ע"י אות </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PWM</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 </a:t>
            </a:r>
            <a:endParaRPr kumimoji="0" lang="en-US" sz="1600" b="0" i="0" u="none" strike="noStrike" cap="none" normalizeH="0" baseline="0" dirty="0" smtClean="0">
              <a:ln>
                <a:noFill/>
              </a:ln>
              <a:solidFill>
                <a:schemeClr val="tx1"/>
              </a:solidFill>
              <a:effectLst/>
              <a:latin typeface="Garamond" pitchFamily="18" charset="0"/>
              <a:cs typeface="Arial" pitchFamily="34" charset="0"/>
            </a:endParaRPr>
          </a:p>
          <a:p>
            <a:pPr marL="0" marR="0" lvl="0" indent="0" algn="r" defTabSz="914400" rtl="1" eaLnBrk="0" fontAlgn="base" latinLnBrk="0" hangingPunct="0">
              <a:lnSpc>
                <a:spcPct val="300000"/>
              </a:lnSpc>
              <a:spcBef>
                <a:spcPct val="0"/>
              </a:spcBef>
              <a:spcAft>
                <a:spcPct val="0"/>
              </a:spcAft>
              <a:buClrTx/>
              <a:buSzTx/>
              <a:buFontTx/>
              <a:buChar char="•"/>
              <a:tabLst>
                <a:tab pos="457200" algn="l"/>
                <a:tab pos="914400" algn="l"/>
              </a:tabLst>
            </a:pPr>
            <a:r>
              <a:rPr kumimoji="0" lang="he-IL" sz="1600" b="1" i="0" u="none" strike="noStrike" cap="none" normalizeH="0" baseline="0" dirty="0" smtClean="0">
                <a:ln>
                  <a:noFill/>
                </a:ln>
                <a:solidFill>
                  <a:srgbClr val="FF3300"/>
                </a:solidFill>
                <a:effectLst/>
                <a:latin typeface="Calibri" pitchFamily="34" charset="0"/>
                <a:ea typeface="Calibri" pitchFamily="34" charset="0"/>
                <a:cs typeface="Arial" pitchFamily="34" charset="0"/>
              </a:rPr>
              <a:t>ממשק </a:t>
            </a:r>
            <a:r>
              <a:rPr kumimoji="0" lang="en-US" sz="1600" b="1" i="0" u="none" strike="noStrike" cap="none" normalizeH="0" baseline="0" dirty="0" smtClean="0">
                <a:ln>
                  <a:noFill/>
                </a:ln>
                <a:solidFill>
                  <a:srgbClr val="FF3300"/>
                </a:solidFill>
                <a:effectLst/>
                <a:latin typeface="Calibri" pitchFamily="34" charset="0"/>
                <a:ea typeface="Calibri" pitchFamily="34" charset="0"/>
                <a:cs typeface="Arial" pitchFamily="34" charset="0"/>
              </a:rPr>
              <a:t>SD/MMC</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 מאפשר התחברות עם כרטיס </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Security Digital/Multi Media Card</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 </a:t>
            </a:r>
          </a:p>
          <a:p>
            <a:pPr marL="0" marR="0" lvl="0" indent="0" algn="r" defTabSz="914400" rtl="1" eaLnBrk="0" fontAlgn="base" latinLnBrk="0" hangingPunct="0">
              <a:lnSpc>
                <a:spcPct val="300000"/>
              </a:lnSpc>
              <a:spcBef>
                <a:spcPct val="0"/>
              </a:spcBef>
              <a:spcAft>
                <a:spcPct val="0"/>
              </a:spcAft>
              <a:buClrTx/>
              <a:buSzTx/>
              <a:buFontTx/>
              <a:buChar char="•"/>
              <a:tabLst>
                <a:tab pos="457200" algn="l"/>
                <a:tab pos="914400" algn="l"/>
              </a:tabLst>
            </a:pP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וניהול נתונים וקבצים בעזרת תוכנה. </a:t>
            </a:r>
            <a:endParaRPr kumimoji="0" lang="en-US" sz="1600" b="0" i="0" u="none" strike="noStrike" cap="none" normalizeH="0" baseline="0" dirty="0" smtClean="0">
              <a:ln>
                <a:noFill/>
              </a:ln>
              <a:solidFill>
                <a:schemeClr val="tx1"/>
              </a:solidFill>
              <a:effectLst/>
              <a:latin typeface="Garamond" pitchFamily="18" charset="0"/>
              <a:cs typeface="Arial" pitchFamily="34" charset="0"/>
            </a:endParaRPr>
          </a:p>
          <a:p>
            <a:pPr marL="0" marR="0" lvl="0" indent="0" algn="r" defTabSz="914400" rtl="1" eaLnBrk="0" fontAlgn="base" latinLnBrk="0" hangingPunct="0">
              <a:lnSpc>
                <a:spcPct val="300000"/>
              </a:lnSpc>
              <a:spcBef>
                <a:spcPct val="0"/>
              </a:spcBef>
              <a:spcAft>
                <a:spcPct val="0"/>
              </a:spcAft>
              <a:buClrTx/>
              <a:buSzTx/>
              <a:buFontTx/>
              <a:buChar char="•"/>
              <a:tabLst>
                <a:tab pos="457200" algn="l"/>
                <a:tab pos="914400" algn="l"/>
              </a:tabLst>
            </a:pPr>
            <a:r>
              <a:rPr kumimoji="0" lang="he-IL" sz="1600" b="1" i="0" u="none" strike="noStrike" cap="none" normalizeH="0" baseline="0" dirty="0" smtClean="0">
                <a:ln>
                  <a:noFill/>
                </a:ln>
                <a:solidFill>
                  <a:srgbClr val="FF3300"/>
                </a:solidFill>
                <a:effectLst/>
                <a:latin typeface="Calibri" pitchFamily="34" charset="0"/>
                <a:ea typeface="Calibri" pitchFamily="34" charset="0"/>
                <a:cs typeface="Arial" pitchFamily="34" charset="0"/>
              </a:rPr>
              <a:t>ממשק </a:t>
            </a:r>
            <a:r>
              <a:rPr kumimoji="0" lang="en-US" sz="1600" b="1" i="0" u="none" strike="noStrike" cap="none" normalizeH="0" baseline="0" dirty="0" smtClean="0">
                <a:ln>
                  <a:noFill/>
                </a:ln>
                <a:solidFill>
                  <a:srgbClr val="FF3300"/>
                </a:solidFill>
                <a:effectLst/>
                <a:latin typeface="Calibri" pitchFamily="34" charset="0"/>
                <a:ea typeface="Calibri" pitchFamily="34" charset="0"/>
                <a:cs typeface="Arial" pitchFamily="34" charset="0"/>
              </a:rPr>
              <a:t>USB On-The-Go</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 מאפשר שלושה אופני פעולה: </a:t>
            </a:r>
            <a:endParaRPr kumimoji="0" lang="en-US" sz="1600" b="0" i="0" u="none" strike="noStrike" cap="none" normalizeH="0" baseline="0" dirty="0" smtClean="0">
              <a:ln>
                <a:noFill/>
              </a:ln>
              <a:solidFill>
                <a:schemeClr val="tx1"/>
              </a:solidFill>
              <a:effectLst/>
              <a:latin typeface="Garamond" pitchFamily="18" charset="0"/>
              <a:cs typeface="Arial" pitchFamily="34" charset="0"/>
            </a:endParaRPr>
          </a:p>
          <a:p>
            <a:pPr marL="457200" marR="0" lvl="1" indent="0" algn="r" defTabSz="914400" rtl="1" eaLnBrk="0" fontAlgn="base" latinLnBrk="0" hangingPunct="0">
              <a:lnSpc>
                <a:spcPct val="300000"/>
              </a:lnSpc>
              <a:spcBef>
                <a:spcPct val="0"/>
              </a:spcBef>
              <a:spcAft>
                <a:spcPct val="0"/>
              </a:spcAft>
              <a:buClrTx/>
              <a:buSzTx/>
              <a:buFontTx/>
              <a:buChar char="•"/>
              <a:tabLst>
                <a:tab pos="457200" algn="l"/>
                <a:tab pos="914400" algn="l"/>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Embedded Host </a:t>
            </a:r>
            <a:r>
              <a:rPr kumimoji="0" lang="he-IL" sz="1600" b="0" i="0" u="none" strike="noStrike" cap="none" normalizeH="0" baseline="0" dirty="0" err="1" smtClean="0">
                <a:ln>
                  <a:noFill/>
                </a:ln>
                <a:solidFill>
                  <a:schemeClr val="tx1"/>
                </a:solidFill>
                <a:effectLst/>
                <a:latin typeface="Calibri" pitchFamily="34" charset="0"/>
                <a:ea typeface="Calibri" pitchFamily="34" charset="0"/>
                <a:cs typeface="Arial" pitchFamily="34" charset="0"/>
              </a:rPr>
              <a:t>– מ</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אפשר התחברות עם כל מערכת בעלת ממשק </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USB device </a:t>
            </a:r>
            <a:endParaRPr kumimoji="0" lang="en-US" sz="1600" b="0" i="0" u="none" strike="noStrike" cap="none" normalizeH="0" baseline="0" dirty="0" smtClean="0">
              <a:ln>
                <a:noFill/>
              </a:ln>
              <a:solidFill>
                <a:schemeClr val="tx1"/>
              </a:solidFill>
              <a:effectLst/>
              <a:latin typeface="Garamond" pitchFamily="18" charset="0"/>
              <a:cs typeface="Arial" pitchFamily="34" charset="0"/>
            </a:endParaRPr>
          </a:p>
          <a:p>
            <a:pPr marL="457200" marR="0" lvl="1" indent="0" algn="r" defTabSz="914400" rtl="1" eaLnBrk="0" fontAlgn="base" latinLnBrk="0" hangingPunct="0">
              <a:lnSpc>
                <a:spcPct val="300000"/>
              </a:lnSpc>
              <a:spcBef>
                <a:spcPct val="0"/>
              </a:spcBef>
              <a:spcAft>
                <a:spcPct val="0"/>
              </a:spcAft>
              <a:buClrTx/>
              <a:buSzTx/>
              <a:buFontTx/>
              <a:buChar char="•"/>
              <a:tabLst>
                <a:tab pos="457200" algn="l"/>
                <a:tab pos="914400" algn="l"/>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Device </a:t>
            </a:r>
            <a:r>
              <a:rPr kumimoji="0" lang="he-IL" sz="1600" b="0" i="0" u="none" strike="noStrike" cap="none" normalizeH="0" baseline="0" dirty="0" err="1" smtClean="0">
                <a:ln>
                  <a:noFill/>
                </a:ln>
                <a:solidFill>
                  <a:schemeClr val="tx1"/>
                </a:solidFill>
                <a:effectLst/>
                <a:latin typeface="Calibri" pitchFamily="34" charset="0"/>
                <a:ea typeface="Calibri" pitchFamily="34" charset="0"/>
                <a:cs typeface="Arial" pitchFamily="34" charset="0"/>
              </a:rPr>
              <a:t>– מ</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אפשר התחברות עם מחשב </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PC </a:t>
            </a:r>
            <a:endParaRPr kumimoji="0" lang="en-US" sz="1600" b="0" i="0" u="none" strike="noStrike" cap="none" normalizeH="0" baseline="0" dirty="0" smtClean="0">
              <a:ln>
                <a:noFill/>
              </a:ln>
              <a:solidFill>
                <a:schemeClr val="tx1"/>
              </a:solidFill>
              <a:effectLst/>
              <a:latin typeface="Garamond" pitchFamily="18" charset="0"/>
              <a:cs typeface="Arial" pitchFamily="34" charset="0"/>
            </a:endParaRPr>
          </a:p>
          <a:p>
            <a:pPr marL="457200" marR="0" lvl="1" indent="0" algn="r" defTabSz="914400" rtl="1" eaLnBrk="0" fontAlgn="base" latinLnBrk="0" hangingPunct="0">
              <a:lnSpc>
                <a:spcPct val="300000"/>
              </a:lnSpc>
              <a:spcBef>
                <a:spcPct val="0"/>
              </a:spcBef>
              <a:spcAft>
                <a:spcPct val="0"/>
              </a:spcAft>
              <a:buClrTx/>
              <a:buSzTx/>
              <a:buFontTx/>
              <a:buChar char="•"/>
              <a:tabLst>
                <a:tab pos="457200" algn="l"/>
                <a:tab pos="914400" algn="l"/>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OTG Dual role </a:t>
            </a:r>
            <a:r>
              <a:rPr kumimoji="0" lang="he-IL" sz="1600" b="0" i="0" u="none" strike="noStrike" cap="none" normalizeH="0" baseline="0" dirty="0" err="1" smtClean="0">
                <a:ln>
                  <a:noFill/>
                </a:ln>
                <a:solidFill>
                  <a:schemeClr val="tx1"/>
                </a:solidFill>
                <a:effectLst/>
                <a:latin typeface="Calibri" pitchFamily="34" charset="0"/>
                <a:ea typeface="Calibri" pitchFamily="34" charset="0"/>
                <a:cs typeface="Arial" pitchFamily="34" charset="0"/>
              </a:rPr>
              <a:t>– מ</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אפשר התחברות עם כל מערכת בעלת ממשק </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USB </a:t>
            </a:r>
            <a:endParaRPr kumimoji="0" lang="en-US" sz="1600" b="0" i="0" u="none" strike="noStrike" cap="none" normalizeH="0" baseline="0" dirty="0" smtClean="0">
              <a:ln>
                <a:noFill/>
              </a:ln>
              <a:solidFill>
                <a:schemeClr val="tx1"/>
              </a:solidFill>
              <a:effectLst/>
              <a:latin typeface="Garamond" pitchFamily="18" charset="0"/>
              <a:cs typeface="Arial" pitchFamily="34" charset="0"/>
            </a:endParaRPr>
          </a:p>
          <a:p>
            <a:pPr marL="457200" marR="0" lvl="1" indent="0" algn="r" defTabSz="914400" rtl="1" eaLnBrk="0" fontAlgn="base" latinLnBrk="0" hangingPunct="0">
              <a:lnSpc>
                <a:spcPct val="300000"/>
              </a:lnSpc>
              <a:spcBef>
                <a:spcPct val="0"/>
              </a:spcBef>
              <a:spcAft>
                <a:spcPct val="0"/>
              </a:spcAft>
              <a:buClrTx/>
              <a:buSzTx/>
              <a:buFontTx/>
              <a:buChar char="•"/>
              <a:tabLst>
                <a:tab pos="457200" algn="l"/>
                <a:tab pos="914400" algn="l"/>
              </a:tabLst>
            </a:pP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ניתן  על פי אות מ-</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USBID</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 המושפע מקונפיגורציית הכבל, לבצע פעולות כגון: </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Embedded Host</a:t>
            </a:r>
            <a:r>
              <a:rPr kumimoji="0" lang="he-IL"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 או </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Device</a:t>
            </a:r>
            <a:r>
              <a:rPr kumimoji="0" lang="he-IL" sz="1400" b="0" i="0" u="none" strike="noStrike" cap="none" normalizeH="0" baseline="0" dirty="0" smtClean="0">
                <a:ln>
                  <a:noFill/>
                </a:ln>
                <a:solidFill>
                  <a:schemeClr val="tx1"/>
                </a:solidFill>
                <a:effectLst/>
                <a:latin typeface="Calibri" pitchFamily="34" charset="0"/>
                <a:ea typeface="Calibri" pitchFamily="34" charset="0"/>
                <a:cs typeface="Arial" pitchFamily="34" charset="0"/>
              </a:rPr>
              <a:t>. </a:t>
            </a:r>
            <a:endParaRPr kumimoji="0" lang="he-IL" sz="1800" b="0" i="0" u="none" strike="noStrike" cap="none" normalizeH="0" baseline="0" dirty="0" smtClean="0">
              <a:ln>
                <a:noFill/>
              </a:ln>
              <a:solidFill>
                <a:schemeClr val="tx1"/>
              </a:solidFill>
              <a:effectLst/>
              <a:latin typeface="Garamond" pitchFamily="18" charset="0"/>
              <a:cs typeface="Arial" pitchFamily="34" charset="0"/>
            </a:endParaRPr>
          </a:p>
        </p:txBody>
      </p:sp>
      <p:sp>
        <p:nvSpPr>
          <p:cNvPr id="2" name="Slide Number Placeholder 1"/>
          <p:cNvSpPr>
            <a:spLocks noGrp="1"/>
          </p:cNvSpPr>
          <p:nvPr>
            <p:ph type="sldNum" sz="quarter" idx="12"/>
          </p:nvPr>
        </p:nvSpPr>
        <p:spPr/>
        <p:txBody>
          <a:bodyPr/>
          <a:lstStyle/>
          <a:p>
            <a:fld id="{3966D2A8-6ED8-4533-96CC-25925AA269FC}" type="slidenum">
              <a:rPr lang="he-IL" smtClean="0"/>
              <a:pPr/>
              <a:t>28</a:t>
            </a:fld>
            <a:endParaRPr lang="he-IL"/>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ChangeArrowheads="1"/>
          </p:cNvSpPr>
          <p:nvPr/>
        </p:nvSpPr>
        <p:spPr bwMode="auto">
          <a:xfrm>
            <a:off x="-1143040" y="1"/>
            <a:ext cx="10287040" cy="584775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1" eaLnBrk="0" fontAlgn="base" latinLnBrk="0" hangingPunct="0">
              <a:lnSpc>
                <a:spcPct val="100000"/>
              </a:lnSpc>
              <a:spcBef>
                <a:spcPct val="0"/>
              </a:spcBef>
              <a:spcAft>
                <a:spcPct val="0"/>
              </a:spcAft>
              <a:buClrTx/>
              <a:buSzTx/>
              <a:buFontTx/>
              <a:buChar char="•"/>
              <a:tabLst>
                <a:tab pos="457200" algn="l"/>
              </a:tabLst>
            </a:pPr>
            <a:endParaRPr kumimoji="0" lang="he-IL" sz="1400" b="0" i="0" u="none" strike="noStrike" cap="none" normalizeH="0" baseline="0" dirty="0" smtClean="0">
              <a:ln>
                <a:noFill/>
              </a:ln>
              <a:solidFill>
                <a:schemeClr val="tx1"/>
              </a:solidFill>
              <a:effectLst/>
              <a:latin typeface="Calibri" pitchFamily="34" charset="0"/>
              <a:ea typeface="Calibri" pitchFamily="34" charset="0"/>
              <a:cs typeface="Arial" pitchFamily="34" charset="0"/>
            </a:endParaRPr>
          </a:p>
          <a:p>
            <a:pPr marL="0" marR="0" lvl="0" indent="0" algn="r" defTabSz="914400" rtl="1" eaLnBrk="0" fontAlgn="base" latinLnBrk="0" hangingPunct="0">
              <a:lnSpc>
                <a:spcPct val="200000"/>
              </a:lnSpc>
              <a:spcBef>
                <a:spcPct val="0"/>
              </a:spcBef>
              <a:spcAft>
                <a:spcPct val="0"/>
              </a:spcAft>
              <a:buClrTx/>
              <a:buSzTx/>
              <a:buFontTx/>
              <a:buChar char="•"/>
              <a:tabLst>
                <a:tab pos="457200" algn="l"/>
              </a:tabLst>
            </a:pPr>
            <a:r>
              <a:rPr lang="he-IL" sz="2000" dirty="0" smtClean="0">
                <a:latin typeface="Calibri" pitchFamily="34" charset="0"/>
                <a:ea typeface="Calibri" pitchFamily="34" charset="0"/>
              </a:rPr>
              <a:t>כתיבת </a:t>
            </a:r>
            <a:r>
              <a:rPr lang="he-IL" sz="2000" dirty="0">
                <a:latin typeface="Calibri" pitchFamily="34" charset="0"/>
                <a:ea typeface="Calibri" pitchFamily="34" charset="0"/>
              </a:rPr>
              <a:t>תוכנית, אשר מבצעת אנימציה על גבי </a:t>
            </a:r>
            <a:r>
              <a:rPr lang="en-US" sz="2000" b="1" dirty="0">
                <a:solidFill>
                  <a:srgbClr val="FF3300"/>
                </a:solidFill>
                <a:latin typeface="Calibri" pitchFamily="34" charset="0"/>
                <a:ea typeface="Calibri" pitchFamily="34" charset="0"/>
              </a:rPr>
              <a:t>LCD</a:t>
            </a:r>
            <a:r>
              <a:rPr lang="he-IL" sz="2000" b="1" dirty="0">
                <a:solidFill>
                  <a:srgbClr val="FF3300"/>
                </a:solidFill>
                <a:latin typeface="Calibri" pitchFamily="34" charset="0"/>
                <a:ea typeface="Calibri" pitchFamily="34" charset="0"/>
              </a:rPr>
              <a:t>  גראפי</a:t>
            </a:r>
            <a:r>
              <a:rPr lang="he-IL" sz="2000" dirty="0">
                <a:latin typeface="Calibri" pitchFamily="34" charset="0"/>
                <a:ea typeface="Calibri" pitchFamily="34" charset="0"/>
              </a:rPr>
              <a:t>. </a:t>
            </a:r>
            <a:endParaRPr lang="en-US" sz="2000" dirty="0"/>
          </a:p>
          <a:p>
            <a:pPr lvl="0" algn="r" rtl="1" eaLnBrk="0" hangingPunct="0">
              <a:lnSpc>
                <a:spcPct val="200000"/>
              </a:lnSpc>
              <a:buFontTx/>
              <a:buChar char="•"/>
              <a:tabLst>
                <a:tab pos="457200" algn="l"/>
              </a:tabLst>
            </a:pPr>
            <a:r>
              <a:rPr lang="he-IL" sz="2000" dirty="0">
                <a:latin typeface="Calibri" pitchFamily="34" charset="0"/>
                <a:ea typeface="Calibri" pitchFamily="34" charset="0"/>
              </a:rPr>
              <a:t>כתיבת  תוכנית להפעלת </a:t>
            </a:r>
            <a:r>
              <a:rPr lang="en-US" sz="2000" dirty="0">
                <a:latin typeface="Calibri" pitchFamily="34" charset="0"/>
                <a:ea typeface="Calibri" pitchFamily="34" charset="0"/>
              </a:rPr>
              <a:t>D/A  </a:t>
            </a:r>
            <a:r>
              <a:rPr lang="he-IL" sz="2000" dirty="0">
                <a:latin typeface="Calibri" pitchFamily="34" charset="0"/>
                <a:ea typeface="Calibri" pitchFamily="34" charset="0"/>
              </a:rPr>
              <a:t>המחובר </a:t>
            </a:r>
            <a:r>
              <a:rPr lang="he-IL" sz="2000" b="1" dirty="0">
                <a:solidFill>
                  <a:srgbClr val="FF3300"/>
                </a:solidFill>
                <a:latin typeface="Calibri" pitchFamily="34" charset="0"/>
                <a:ea typeface="Calibri" pitchFamily="34" charset="0"/>
              </a:rPr>
              <a:t>לממשק </a:t>
            </a:r>
            <a:r>
              <a:rPr lang="en-US" sz="2000" b="1" dirty="0">
                <a:solidFill>
                  <a:srgbClr val="FF3300"/>
                </a:solidFill>
                <a:latin typeface="Calibri" pitchFamily="34" charset="0"/>
                <a:ea typeface="Calibri" pitchFamily="34" charset="0"/>
              </a:rPr>
              <a:t>I2C</a:t>
            </a:r>
            <a:r>
              <a:rPr lang="he-IL" sz="2000" dirty="0">
                <a:latin typeface="Calibri" pitchFamily="34" charset="0"/>
                <a:ea typeface="Calibri" pitchFamily="34" charset="0"/>
              </a:rPr>
              <a:t>. </a:t>
            </a:r>
            <a:endParaRPr lang="en-US" sz="2000" dirty="0"/>
          </a:p>
          <a:p>
            <a:pPr lvl="0" algn="r" rtl="1" eaLnBrk="0" hangingPunct="0">
              <a:lnSpc>
                <a:spcPct val="200000"/>
              </a:lnSpc>
              <a:buFontTx/>
              <a:buChar char="•"/>
              <a:tabLst>
                <a:tab pos="457200" algn="l"/>
              </a:tabLst>
            </a:pPr>
            <a:r>
              <a:rPr lang="he-IL" sz="2000" dirty="0">
                <a:latin typeface="Calibri" pitchFamily="34" charset="0"/>
                <a:ea typeface="Calibri" pitchFamily="34" charset="0"/>
              </a:rPr>
              <a:t>כתיבת תוכנית להפעלת </a:t>
            </a:r>
            <a:r>
              <a:rPr lang="en-US" sz="2000" b="1" dirty="0">
                <a:solidFill>
                  <a:srgbClr val="FF3300"/>
                </a:solidFill>
                <a:latin typeface="Calibri" pitchFamily="34" charset="0"/>
                <a:ea typeface="Calibri" pitchFamily="34" charset="0"/>
              </a:rPr>
              <a:t>EEPROM/SRAM</a:t>
            </a:r>
            <a:r>
              <a:rPr lang="he-IL" sz="2000" dirty="0">
                <a:latin typeface="Calibri" pitchFamily="34" charset="0"/>
                <a:ea typeface="Calibri" pitchFamily="34" charset="0"/>
              </a:rPr>
              <a:t> המחובר לממשק </a:t>
            </a:r>
            <a:r>
              <a:rPr lang="en-US" sz="2000" dirty="0">
                <a:latin typeface="Calibri" pitchFamily="34" charset="0"/>
                <a:ea typeface="Calibri" pitchFamily="34" charset="0"/>
              </a:rPr>
              <a:t>SPI</a:t>
            </a:r>
            <a:r>
              <a:rPr lang="he-IL" sz="2000" dirty="0">
                <a:latin typeface="Calibri" pitchFamily="34" charset="0"/>
                <a:ea typeface="Calibri" pitchFamily="34" charset="0"/>
              </a:rPr>
              <a:t>. </a:t>
            </a:r>
            <a:endParaRPr lang="en-US" sz="2000" dirty="0"/>
          </a:p>
          <a:p>
            <a:pPr lvl="0" algn="r" rtl="1" eaLnBrk="0" hangingPunct="0">
              <a:lnSpc>
                <a:spcPct val="200000"/>
              </a:lnSpc>
              <a:buFontTx/>
              <a:buChar char="•"/>
              <a:tabLst>
                <a:tab pos="457200" algn="l"/>
              </a:tabLst>
            </a:pPr>
            <a:r>
              <a:rPr lang="he-IL" sz="2000" dirty="0">
                <a:latin typeface="Calibri" pitchFamily="34" charset="0"/>
                <a:ea typeface="Calibri" pitchFamily="34" charset="0"/>
              </a:rPr>
              <a:t>כתיבת תוכנית להפעלת </a:t>
            </a:r>
            <a:r>
              <a:rPr lang="he-IL" sz="2000" b="1" dirty="0">
                <a:solidFill>
                  <a:srgbClr val="FF3300"/>
                </a:solidFill>
                <a:latin typeface="Calibri" pitchFamily="34" charset="0"/>
                <a:ea typeface="Calibri" pitchFamily="34" charset="0"/>
              </a:rPr>
              <a:t>רגש טמפרטורה </a:t>
            </a:r>
            <a:r>
              <a:rPr lang="he-IL" sz="2000" dirty="0">
                <a:latin typeface="Calibri" pitchFamily="34" charset="0"/>
                <a:ea typeface="Calibri" pitchFamily="34" charset="0"/>
              </a:rPr>
              <a:t>המחובר לכניסה 4 של </a:t>
            </a:r>
            <a:r>
              <a:rPr lang="en-US" sz="2000" dirty="0">
                <a:latin typeface="Calibri" pitchFamily="34" charset="0"/>
                <a:ea typeface="Calibri" pitchFamily="34" charset="0"/>
              </a:rPr>
              <a:t>A/D</a:t>
            </a:r>
            <a:r>
              <a:rPr lang="he-IL" sz="2000" dirty="0">
                <a:latin typeface="Calibri" pitchFamily="34" charset="0"/>
                <a:ea typeface="Calibri" pitchFamily="34" charset="0"/>
              </a:rPr>
              <a:t>. </a:t>
            </a:r>
            <a:endParaRPr lang="en-US" sz="2000" dirty="0"/>
          </a:p>
          <a:p>
            <a:pPr lvl="0" algn="r" rtl="1" eaLnBrk="0" hangingPunct="0">
              <a:lnSpc>
                <a:spcPct val="200000"/>
              </a:lnSpc>
              <a:buFontTx/>
              <a:buChar char="•"/>
              <a:tabLst>
                <a:tab pos="457200" algn="l"/>
              </a:tabLst>
            </a:pPr>
            <a:r>
              <a:rPr lang="he-IL" sz="2000" dirty="0">
                <a:latin typeface="Calibri" pitchFamily="34" charset="0"/>
                <a:ea typeface="Calibri" pitchFamily="34" charset="0"/>
              </a:rPr>
              <a:t>כתיבת תוכנית להפעלת </a:t>
            </a:r>
            <a:r>
              <a:rPr lang="he-IL" sz="2000" b="1" dirty="0">
                <a:solidFill>
                  <a:srgbClr val="FF3300"/>
                </a:solidFill>
                <a:latin typeface="Calibri" pitchFamily="34" charset="0"/>
                <a:ea typeface="Calibri" pitchFamily="34" charset="0"/>
              </a:rPr>
              <a:t>מחלק מתח </a:t>
            </a:r>
            <a:r>
              <a:rPr lang="he-IL" sz="2000" dirty="0">
                <a:latin typeface="Calibri" pitchFamily="34" charset="0"/>
                <a:ea typeface="Calibri" pitchFamily="34" charset="0"/>
              </a:rPr>
              <a:t>המחובר לכניסה 8 של </a:t>
            </a:r>
            <a:r>
              <a:rPr lang="en-US" sz="2000" dirty="0">
                <a:latin typeface="Calibri" pitchFamily="34" charset="0"/>
                <a:ea typeface="Calibri" pitchFamily="34" charset="0"/>
              </a:rPr>
              <a:t>A/D</a:t>
            </a:r>
            <a:r>
              <a:rPr lang="he-IL" sz="2000" dirty="0">
                <a:latin typeface="Calibri" pitchFamily="34" charset="0"/>
                <a:ea typeface="Calibri" pitchFamily="34" charset="0"/>
              </a:rPr>
              <a:t>. </a:t>
            </a:r>
            <a:endParaRPr lang="en-US" sz="2000" dirty="0"/>
          </a:p>
          <a:p>
            <a:pPr lvl="0" algn="r" rtl="1" eaLnBrk="0" hangingPunct="0">
              <a:lnSpc>
                <a:spcPct val="200000"/>
              </a:lnSpc>
              <a:buFontTx/>
              <a:buChar char="•"/>
              <a:tabLst>
                <a:tab pos="457200" algn="l"/>
              </a:tabLst>
            </a:pPr>
            <a:r>
              <a:rPr lang="he-IL" sz="2000" dirty="0">
                <a:latin typeface="Calibri" pitchFamily="34" charset="0"/>
                <a:ea typeface="Calibri" pitchFamily="34" charset="0"/>
              </a:rPr>
              <a:t>כתיבת תוכנית להפעלת  </a:t>
            </a:r>
            <a:r>
              <a:rPr lang="en-US" sz="2000" dirty="0">
                <a:latin typeface="Calibri" pitchFamily="34" charset="0"/>
                <a:ea typeface="Calibri" pitchFamily="34" charset="0"/>
              </a:rPr>
              <a:t>A/D </a:t>
            </a:r>
            <a:r>
              <a:rPr lang="he-IL" sz="2000" dirty="0">
                <a:latin typeface="Calibri" pitchFamily="34" charset="0"/>
                <a:ea typeface="Calibri" pitchFamily="34" charset="0"/>
              </a:rPr>
              <a:t>בעזרת כניסות </a:t>
            </a:r>
            <a:r>
              <a:rPr lang="en-US" sz="2000" dirty="0">
                <a:latin typeface="Calibri" pitchFamily="34" charset="0"/>
                <a:ea typeface="Calibri" pitchFamily="34" charset="0"/>
              </a:rPr>
              <a:t>A/D</a:t>
            </a:r>
            <a:r>
              <a:rPr lang="he-IL" sz="2000" dirty="0">
                <a:latin typeface="Calibri" pitchFamily="34" charset="0"/>
                <a:ea typeface="Calibri" pitchFamily="34" charset="0"/>
              </a:rPr>
              <a:t> </a:t>
            </a:r>
            <a:r>
              <a:rPr lang="he-IL" sz="2000" b="1" dirty="0">
                <a:solidFill>
                  <a:srgbClr val="FF3300"/>
                </a:solidFill>
                <a:latin typeface="Calibri" pitchFamily="34" charset="0"/>
                <a:ea typeface="Calibri" pitchFamily="34" charset="0"/>
              </a:rPr>
              <a:t>וכניסות </a:t>
            </a:r>
            <a:r>
              <a:rPr lang="en-US" sz="2000" b="1" dirty="0">
                <a:solidFill>
                  <a:srgbClr val="FF3300"/>
                </a:solidFill>
                <a:latin typeface="Calibri" pitchFamily="34" charset="0"/>
                <a:ea typeface="Calibri" pitchFamily="34" charset="0"/>
              </a:rPr>
              <a:t>VREF+/-</a:t>
            </a:r>
            <a:r>
              <a:rPr lang="he-IL" sz="2000" dirty="0">
                <a:latin typeface="Calibri" pitchFamily="34" charset="0"/>
                <a:ea typeface="Calibri" pitchFamily="34" charset="0"/>
              </a:rPr>
              <a:t>. </a:t>
            </a:r>
            <a:endParaRPr lang="en-US" sz="2000" dirty="0"/>
          </a:p>
          <a:p>
            <a:pPr lvl="0" algn="r" rtl="1" eaLnBrk="0" hangingPunct="0">
              <a:lnSpc>
                <a:spcPct val="200000"/>
              </a:lnSpc>
              <a:buFontTx/>
              <a:buChar char="•"/>
              <a:tabLst>
                <a:tab pos="457200" algn="l"/>
              </a:tabLst>
            </a:pPr>
            <a:r>
              <a:rPr lang="he-IL" sz="2000" dirty="0">
                <a:latin typeface="Calibri" pitchFamily="34" charset="0"/>
                <a:ea typeface="Calibri" pitchFamily="34" charset="0"/>
              </a:rPr>
              <a:t>כתיבת תוכנית להפעלת </a:t>
            </a:r>
            <a:r>
              <a:rPr lang="he-IL" sz="2000" b="1" dirty="0">
                <a:solidFill>
                  <a:srgbClr val="FF3300"/>
                </a:solidFill>
                <a:latin typeface="Calibri" pitchFamily="34" charset="0"/>
                <a:ea typeface="Calibri" pitchFamily="34" charset="0"/>
              </a:rPr>
              <a:t>חמישה טיימרים </a:t>
            </a:r>
            <a:r>
              <a:rPr lang="he-IL" sz="2000" dirty="0">
                <a:latin typeface="Calibri" pitchFamily="34" charset="0"/>
                <a:ea typeface="Calibri" pitchFamily="34" charset="0"/>
              </a:rPr>
              <a:t>בעזרת אות חיצוני </a:t>
            </a:r>
            <a:endParaRPr lang="en-US" sz="2000" dirty="0"/>
          </a:p>
          <a:p>
            <a:pPr lvl="0" algn="r" rtl="1" eaLnBrk="0" hangingPunct="0">
              <a:lnSpc>
                <a:spcPct val="200000"/>
              </a:lnSpc>
              <a:buFontTx/>
              <a:buChar char="•"/>
              <a:tabLst>
                <a:tab pos="457200" algn="l"/>
              </a:tabLst>
            </a:pPr>
            <a:r>
              <a:rPr lang="he-IL" sz="2000" dirty="0">
                <a:latin typeface="Calibri" pitchFamily="34" charset="0"/>
                <a:ea typeface="Calibri" pitchFamily="34" charset="0"/>
              </a:rPr>
              <a:t>כתיבת תוכנית של </a:t>
            </a:r>
            <a:r>
              <a:rPr lang="he-IL" sz="2000" b="1" dirty="0">
                <a:solidFill>
                  <a:srgbClr val="FF3300"/>
                </a:solidFill>
                <a:latin typeface="Calibri" pitchFamily="34" charset="0"/>
                <a:ea typeface="Calibri" pitchFamily="34" charset="0"/>
              </a:rPr>
              <a:t>מד תדר </a:t>
            </a:r>
            <a:r>
              <a:rPr lang="he-IL" sz="2000" dirty="0">
                <a:latin typeface="Calibri" pitchFamily="34" charset="0"/>
                <a:ea typeface="Calibri" pitchFamily="34" charset="0"/>
              </a:rPr>
              <a:t>בעזרת כניסות </a:t>
            </a:r>
            <a:r>
              <a:rPr lang="en-US" sz="2000" dirty="0">
                <a:latin typeface="Calibri" pitchFamily="34" charset="0"/>
                <a:ea typeface="Calibri" pitchFamily="34" charset="0"/>
              </a:rPr>
              <a:t>Input Capture</a:t>
            </a:r>
            <a:r>
              <a:rPr lang="he-IL" sz="2000" dirty="0">
                <a:latin typeface="Calibri" pitchFamily="34" charset="0"/>
                <a:ea typeface="Calibri" pitchFamily="34" charset="0"/>
              </a:rPr>
              <a:t>. </a:t>
            </a:r>
            <a:endParaRPr lang="en-US" sz="2000" dirty="0">
              <a:latin typeface="Calibri" pitchFamily="34" charset="0"/>
              <a:ea typeface="Calibri" pitchFamily="34" charset="0"/>
            </a:endParaRPr>
          </a:p>
          <a:p>
            <a:pPr lvl="0" algn="r" rtl="1" eaLnBrk="0" hangingPunct="0">
              <a:lnSpc>
                <a:spcPct val="200000"/>
              </a:lnSpc>
              <a:buFont typeface="Arial" pitchFamily="34" charset="0"/>
              <a:buChar char="•"/>
              <a:tabLst>
                <a:tab pos="457200" algn="l"/>
              </a:tabLst>
            </a:pPr>
            <a:r>
              <a:rPr lang="he-IL" sz="2000" dirty="0">
                <a:latin typeface="Calibri" pitchFamily="34" charset="0"/>
                <a:ea typeface="Calibri" pitchFamily="34" charset="0"/>
              </a:rPr>
              <a:t>כתיבת תוכנית של הוצאת אות</a:t>
            </a:r>
            <a:r>
              <a:rPr lang="en-US" sz="2000" dirty="0">
                <a:latin typeface="Calibri" pitchFamily="34" charset="0"/>
                <a:ea typeface="Calibri" pitchFamily="34" charset="0"/>
              </a:rPr>
              <a:t> </a:t>
            </a:r>
            <a:r>
              <a:rPr lang="en-US" sz="2000" dirty="0">
                <a:ea typeface="Calibri" pitchFamily="34" charset="0"/>
              </a:rPr>
              <a:t>audio </a:t>
            </a:r>
            <a:r>
              <a:rPr lang="en-US" sz="2000" dirty="0">
                <a:latin typeface="Calibri" pitchFamily="34" charset="0"/>
                <a:ea typeface="Calibri" pitchFamily="34" charset="0"/>
              </a:rPr>
              <a:t> </a:t>
            </a:r>
            <a:r>
              <a:rPr lang="he-IL" sz="2000" dirty="0">
                <a:latin typeface="Calibri" pitchFamily="34" charset="0"/>
                <a:ea typeface="Calibri" pitchFamily="34" charset="0"/>
              </a:rPr>
              <a:t>בעזרת יציאות</a:t>
            </a:r>
            <a:r>
              <a:rPr lang="en-US" sz="2000" dirty="0">
                <a:latin typeface="Calibri" pitchFamily="34" charset="0"/>
                <a:ea typeface="Calibri" pitchFamily="34" charset="0"/>
              </a:rPr>
              <a:t> </a:t>
            </a:r>
            <a:r>
              <a:rPr lang="en-US" sz="2000" b="1" dirty="0">
                <a:solidFill>
                  <a:srgbClr val="FF3300"/>
                </a:solidFill>
                <a:ea typeface="Calibri" pitchFamily="34" charset="0"/>
              </a:rPr>
              <a:t>Output Compare/PWM</a:t>
            </a:r>
            <a:endParaRPr kumimoji="0" lang="en-US" sz="2000" b="1" i="0" u="none" strike="noStrike" cap="none" normalizeH="0" baseline="0" dirty="0" smtClean="0">
              <a:ln>
                <a:noFill/>
              </a:ln>
              <a:solidFill>
                <a:srgbClr val="FF3300"/>
              </a:solidFill>
              <a:effectLst/>
              <a:latin typeface="Garamond" pitchFamily="18" charset="0"/>
              <a:cs typeface="Arial" pitchFamily="34" charset="0"/>
            </a:endParaRPr>
          </a:p>
        </p:txBody>
      </p:sp>
      <p:sp>
        <p:nvSpPr>
          <p:cNvPr id="3" name="מלבן 2"/>
          <p:cNvSpPr/>
          <p:nvPr/>
        </p:nvSpPr>
        <p:spPr>
          <a:xfrm>
            <a:off x="4929190" y="5929330"/>
            <a:ext cx="3948375" cy="369332"/>
          </a:xfrm>
          <a:prstGeom prst="rect">
            <a:avLst/>
          </a:prstGeom>
        </p:spPr>
        <p:txBody>
          <a:bodyPr wrap="square">
            <a:spAutoFit/>
          </a:bodyPr>
          <a:lstStyle/>
          <a:p>
            <a:pPr algn="r" rtl="1">
              <a:buFont typeface="Arial" pitchFamily="34" charset="0"/>
              <a:buChar char="•"/>
            </a:pPr>
            <a:r>
              <a:rPr lang="he-IL" dirty="0" smtClean="0">
                <a:solidFill>
                  <a:srgbClr val="FF0000"/>
                </a:solidFill>
                <a:effectLst>
                  <a:outerShdw blurRad="38100" dist="38100" dir="2700000" algn="tl">
                    <a:srgbClr val="000000"/>
                  </a:outerShdw>
                </a:effectLst>
              </a:rPr>
              <a:t>ניתן להחליף סוגי מיקרו-בקרים. </a:t>
            </a:r>
            <a:endParaRPr lang="he-IL" dirty="0">
              <a:solidFill>
                <a:srgbClr val="FF0000"/>
              </a:solidFill>
            </a:endParaRPr>
          </a:p>
        </p:txBody>
      </p:sp>
      <p:sp>
        <p:nvSpPr>
          <p:cNvPr id="2" name="Slide Number Placeholder 1"/>
          <p:cNvSpPr>
            <a:spLocks noGrp="1"/>
          </p:cNvSpPr>
          <p:nvPr>
            <p:ph type="sldNum" sz="quarter" idx="12"/>
          </p:nvPr>
        </p:nvSpPr>
        <p:spPr/>
        <p:txBody>
          <a:bodyPr/>
          <a:lstStyle/>
          <a:p>
            <a:fld id="{3966D2A8-6ED8-4533-96CC-25925AA269FC}" type="slidenum">
              <a:rPr lang="he-IL" smtClean="0"/>
              <a:pPr/>
              <a:t>29</a:t>
            </a:fld>
            <a:endParaRPr lang="he-IL"/>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algn="ctr"/>
            <a:r>
              <a:rPr lang="he-IL" dirty="0">
                <a:solidFill>
                  <a:srgbClr val="FF5050"/>
                </a:solidFill>
              </a:rPr>
              <a:t>מחשבי מיקרו</a:t>
            </a:r>
            <a:endParaRPr lang="en-US" dirty="0">
              <a:solidFill>
                <a:srgbClr val="FF5050"/>
              </a:solidFill>
            </a:endParaRPr>
          </a:p>
        </p:txBody>
      </p:sp>
      <p:sp>
        <p:nvSpPr>
          <p:cNvPr id="7171" name="Rectangle 3"/>
          <p:cNvSpPr>
            <a:spLocks noGrp="1" noChangeArrowheads="1"/>
          </p:cNvSpPr>
          <p:nvPr>
            <p:ph type="body" sz="half" idx="1"/>
          </p:nvPr>
        </p:nvSpPr>
        <p:spPr>
          <a:xfrm>
            <a:off x="457200" y="1600200"/>
            <a:ext cx="7932738" cy="4530725"/>
          </a:xfrm>
        </p:spPr>
        <p:txBody>
          <a:bodyPr/>
          <a:lstStyle/>
          <a:p>
            <a:r>
              <a:rPr lang="he-IL" sz="2800"/>
              <a:t>מיקרו מחשבים                      מיקרוקונטרולר</a:t>
            </a:r>
            <a:endParaRPr lang="en-US" sz="2800"/>
          </a:p>
        </p:txBody>
      </p:sp>
      <p:graphicFrame>
        <p:nvGraphicFramePr>
          <p:cNvPr id="7172" name="Object 4"/>
          <p:cNvGraphicFramePr>
            <a:graphicFrameLocks noGrp="1" noChangeAspect="1"/>
          </p:cNvGraphicFramePr>
          <p:nvPr>
            <p:ph sz="half" idx="2"/>
          </p:nvPr>
        </p:nvGraphicFramePr>
        <p:xfrm>
          <a:off x="1785938" y="3811588"/>
          <a:ext cx="5715000" cy="1303337"/>
        </p:xfrm>
        <a:graphic>
          <a:graphicData uri="http://schemas.openxmlformats.org/presentationml/2006/ole">
            <mc:AlternateContent xmlns:mc="http://schemas.openxmlformats.org/markup-compatibility/2006">
              <mc:Choice xmlns:v="urn:schemas-microsoft-com:vml" Requires="v">
                <p:oleObj spid="_x0000_s1032" name="Visio" r:id="rId3" imgW="7698943" imgH="1755343" progId="Visio.Drawing.11">
                  <p:embed/>
                </p:oleObj>
              </mc:Choice>
              <mc:Fallback>
                <p:oleObj name="Visio" r:id="rId3" imgW="7698943" imgH="1755343"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5938" y="3811588"/>
                        <a:ext cx="5715000" cy="130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מציין מיקום של מספר שקופית 6"/>
          <p:cNvSpPr>
            <a:spLocks noGrp="1"/>
          </p:cNvSpPr>
          <p:nvPr>
            <p:ph type="sldNum" sz="quarter" idx="12"/>
          </p:nvPr>
        </p:nvSpPr>
        <p:spPr/>
        <p:txBody>
          <a:bodyPr/>
          <a:lstStyle/>
          <a:p>
            <a:fld id="{387FE858-FA7F-4D4A-8775-F0E24CF3A877}" type="slidenum">
              <a:rPr lang="he-IL"/>
              <a:pPr/>
              <a:t>3</a:t>
            </a:fld>
            <a:endParaRPr lang="en-US"/>
          </a:p>
        </p:txBody>
      </p:sp>
      <p:sp>
        <p:nvSpPr>
          <p:cNvPr id="7174" name="Line 6"/>
          <p:cNvSpPr>
            <a:spLocks noChangeShapeType="1"/>
          </p:cNvSpPr>
          <p:nvPr/>
        </p:nvSpPr>
        <p:spPr bwMode="auto">
          <a:xfrm>
            <a:off x="1331913" y="3213100"/>
            <a:ext cx="6553200" cy="0"/>
          </a:xfrm>
          <a:prstGeom prst="line">
            <a:avLst/>
          </a:prstGeom>
          <a:noFill/>
          <a:ln w="9525">
            <a:solidFill>
              <a:schemeClr val="tx1"/>
            </a:solidFill>
            <a:round/>
            <a:headEnd/>
            <a:tailEnd/>
          </a:ln>
          <a:effectLst/>
        </p:spPr>
        <p:txBody>
          <a:bodyPr/>
          <a:lstStyle/>
          <a:p>
            <a:endParaRPr lang="he-IL"/>
          </a:p>
        </p:txBody>
      </p:sp>
      <p:sp>
        <p:nvSpPr>
          <p:cNvPr id="7175" name="Line 7"/>
          <p:cNvSpPr>
            <a:spLocks noChangeShapeType="1"/>
          </p:cNvSpPr>
          <p:nvPr/>
        </p:nvSpPr>
        <p:spPr bwMode="auto">
          <a:xfrm>
            <a:off x="1331913" y="3213100"/>
            <a:ext cx="0" cy="2016125"/>
          </a:xfrm>
          <a:prstGeom prst="line">
            <a:avLst/>
          </a:prstGeom>
          <a:noFill/>
          <a:ln w="9525">
            <a:solidFill>
              <a:schemeClr val="tx1"/>
            </a:solidFill>
            <a:round/>
            <a:headEnd/>
            <a:tailEnd/>
          </a:ln>
          <a:effectLst/>
        </p:spPr>
        <p:txBody>
          <a:bodyPr/>
          <a:lstStyle/>
          <a:p>
            <a:endParaRPr lang="he-IL"/>
          </a:p>
        </p:txBody>
      </p:sp>
      <p:sp>
        <p:nvSpPr>
          <p:cNvPr id="7176" name="Line 8"/>
          <p:cNvSpPr>
            <a:spLocks noChangeShapeType="1"/>
          </p:cNvSpPr>
          <p:nvPr/>
        </p:nvSpPr>
        <p:spPr bwMode="auto">
          <a:xfrm>
            <a:off x="1331913" y="5300663"/>
            <a:ext cx="6553200" cy="0"/>
          </a:xfrm>
          <a:prstGeom prst="line">
            <a:avLst/>
          </a:prstGeom>
          <a:noFill/>
          <a:ln w="9525">
            <a:solidFill>
              <a:schemeClr val="tx1"/>
            </a:solidFill>
            <a:round/>
            <a:headEnd/>
            <a:tailEnd/>
          </a:ln>
          <a:effectLst/>
        </p:spPr>
        <p:txBody>
          <a:bodyPr/>
          <a:lstStyle/>
          <a:p>
            <a:endParaRPr lang="he-IL"/>
          </a:p>
        </p:txBody>
      </p:sp>
      <p:sp>
        <p:nvSpPr>
          <p:cNvPr id="7177" name="Line 9"/>
          <p:cNvSpPr>
            <a:spLocks noChangeShapeType="1"/>
          </p:cNvSpPr>
          <p:nvPr/>
        </p:nvSpPr>
        <p:spPr bwMode="auto">
          <a:xfrm flipV="1">
            <a:off x="7885113" y="3213100"/>
            <a:ext cx="0" cy="2087563"/>
          </a:xfrm>
          <a:prstGeom prst="line">
            <a:avLst/>
          </a:prstGeom>
          <a:noFill/>
          <a:ln w="9525">
            <a:solidFill>
              <a:schemeClr val="tx1"/>
            </a:solidFill>
            <a:round/>
            <a:headEnd/>
            <a:tailEnd/>
          </a:ln>
          <a:effectLst/>
        </p:spPr>
        <p:txBody>
          <a:bodyPr/>
          <a:lstStyle/>
          <a:p>
            <a:endParaRPr lang="he-IL"/>
          </a:p>
        </p:txBody>
      </p:sp>
      <p:sp>
        <p:nvSpPr>
          <p:cNvPr id="7178" name="Line 10"/>
          <p:cNvSpPr>
            <a:spLocks noChangeShapeType="1"/>
          </p:cNvSpPr>
          <p:nvPr/>
        </p:nvSpPr>
        <p:spPr bwMode="auto">
          <a:xfrm>
            <a:off x="3132138" y="2420938"/>
            <a:ext cx="360362" cy="720725"/>
          </a:xfrm>
          <a:prstGeom prst="line">
            <a:avLst/>
          </a:prstGeom>
          <a:noFill/>
          <a:ln w="9525">
            <a:solidFill>
              <a:schemeClr val="tx1"/>
            </a:solidFill>
            <a:round/>
            <a:headEnd/>
            <a:tailEnd type="triangle" w="med" len="med"/>
          </a:ln>
          <a:effectLst/>
        </p:spPr>
        <p:txBody>
          <a:bodyPr/>
          <a:lstStyle/>
          <a:p>
            <a:endParaRPr lang="he-IL"/>
          </a:p>
        </p:txBody>
      </p:sp>
      <p:sp>
        <p:nvSpPr>
          <p:cNvPr id="7179" name="Line 11"/>
          <p:cNvSpPr>
            <a:spLocks noChangeShapeType="1"/>
          </p:cNvSpPr>
          <p:nvPr/>
        </p:nvSpPr>
        <p:spPr bwMode="auto">
          <a:xfrm flipH="1">
            <a:off x="5651500" y="2492375"/>
            <a:ext cx="1081088" cy="1081088"/>
          </a:xfrm>
          <a:prstGeom prst="line">
            <a:avLst/>
          </a:prstGeom>
          <a:noFill/>
          <a:ln w="9525">
            <a:solidFill>
              <a:schemeClr val="tx1"/>
            </a:solidFill>
            <a:round/>
            <a:headEnd/>
            <a:tailEnd type="triangle" w="med" len="med"/>
          </a:ln>
          <a:effectLst/>
        </p:spPr>
        <p:txBody>
          <a:bodyPr/>
          <a:lstStyle/>
          <a:p>
            <a:endParaRPr lang="he-IL"/>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4" descr="BLOCK"/>
          <p:cNvPicPr>
            <a:picLocks noChangeAspect="1" noChangeArrowheads="1"/>
          </p:cNvPicPr>
          <p:nvPr/>
        </p:nvPicPr>
        <p:blipFill>
          <a:blip r:embed="rId2" cstate="print"/>
          <a:srcRect/>
          <a:stretch>
            <a:fillRect/>
          </a:stretch>
        </p:blipFill>
        <p:spPr bwMode="auto">
          <a:xfrm>
            <a:off x="755653" y="620715"/>
            <a:ext cx="7993063" cy="5616575"/>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3966D2A8-6ED8-4533-96CC-25925AA269FC}" type="slidenum">
              <a:rPr lang="he-IL" smtClean="0"/>
              <a:pPr/>
              <a:t>30</a:t>
            </a:fld>
            <a:endParaRPr lang="he-IL"/>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תמונה 2" descr="HPIM5390.JPG"/>
          <p:cNvPicPr>
            <a:picLocks noChangeAspect="1"/>
          </p:cNvPicPr>
          <p:nvPr/>
        </p:nvPicPr>
        <p:blipFill>
          <a:blip r:embed="rId2" cstate="print"/>
          <a:srcRect/>
          <a:stretch>
            <a:fillRect/>
          </a:stretch>
        </p:blipFill>
        <p:spPr bwMode="auto">
          <a:xfrm>
            <a:off x="20640" y="0"/>
            <a:ext cx="9102725" cy="68580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3966D2A8-6ED8-4533-96CC-25925AA269FC}" type="slidenum">
              <a:rPr lang="he-IL" smtClean="0"/>
              <a:pPr/>
              <a:t>31</a:t>
            </a:fld>
            <a:endParaRPr lang="he-IL"/>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תמונה 1" descr="P4210007.JPG"/>
          <p:cNvPicPr>
            <a:picLocks noChangeAspect="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3966D2A8-6ED8-4533-96CC-25925AA269FC}" type="slidenum">
              <a:rPr lang="he-IL" smtClean="0"/>
              <a:pPr/>
              <a:t>32</a:t>
            </a:fld>
            <a:endParaRPr lang="he-IL"/>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ChangeArrowheads="1"/>
          </p:cNvSpPr>
          <p:nvPr/>
        </p:nvSpPr>
        <p:spPr bwMode="auto">
          <a:xfrm>
            <a:off x="2" y="0"/>
            <a:ext cx="184731" cy="369332"/>
          </a:xfrm>
          <a:prstGeom prst="rect">
            <a:avLst/>
          </a:prstGeom>
          <a:noFill/>
          <a:ln w="9525">
            <a:noFill/>
            <a:miter lim="800000"/>
            <a:headEnd/>
            <a:tailEnd/>
          </a:ln>
        </p:spPr>
        <p:txBody>
          <a:bodyPr wrap="none" anchor="ctr">
            <a:spAutoFit/>
          </a:bodyPr>
          <a:lstStyle/>
          <a:p>
            <a:endParaRPr lang="he-IL">
              <a:latin typeface="Calibri" pitchFamily="34" charset="0"/>
            </a:endParaRPr>
          </a:p>
        </p:txBody>
      </p:sp>
      <p:pic>
        <p:nvPicPr>
          <p:cNvPr id="4100" name="Picture 5" descr="TopLogo"/>
          <p:cNvPicPr>
            <a:picLocks noChangeAspect="1" noChangeArrowheads="1"/>
          </p:cNvPicPr>
          <p:nvPr/>
        </p:nvPicPr>
        <p:blipFill>
          <a:blip r:embed="rId4" cstate="print"/>
          <a:srcRect/>
          <a:stretch>
            <a:fillRect/>
          </a:stretch>
        </p:blipFill>
        <p:spPr bwMode="auto">
          <a:xfrm>
            <a:off x="3575051" y="0"/>
            <a:ext cx="5568951" cy="482600"/>
          </a:xfrm>
          <a:prstGeom prst="rect">
            <a:avLst/>
          </a:prstGeom>
          <a:noFill/>
          <a:ln w="9525">
            <a:noFill/>
            <a:miter lim="800000"/>
            <a:headEnd/>
            <a:tailEnd/>
          </a:ln>
        </p:spPr>
      </p:pic>
      <p:sp>
        <p:nvSpPr>
          <p:cNvPr id="5" name="TextBox 4"/>
          <p:cNvSpPr txBox="1"/>
          <p:nvPr/>
        </p:nvSpPr>
        <p:spPr>
          <a:xfrm>
            <a:off x="285721" y="214290"/>
            <a:ext cx="3238523" cy="923330"/>
          </a:xfrm>
          <a:prstGeom prst="rect">
            <a:avLst/>
          </a:prstGeom>
          <a:noFill/>
        </p:spPr>
        <p:txBody>
          <a:bodyPr rtlCol="1">
            <a:spAutoFit/>
          </a:bodyPr>
          <a:lstStyle/>
          <a:p>
            <a:pPr fontAlgn="auto">
              <a:spcBef>
                <a:spcPts val="0"/>
              </a:spcBef>
              <a:spcAft>
                <a:spcPts val="0"/>
              </a:spcAft>
              <a:defRPr/>
            </a:pPr>
            <a:r>
              <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cs typeface="+mn-cs"/>
              </a:rPr>
              <a:t>Design: </a:t>
            </a:r>
          </a:p>
          <a:p>
            <a:pPr fontAlgn="auto">
              <a:spcBef>
                <a:spcPts val="0"/>
              </a:spcBef>
              <a:spcAft>
                <a:spcPts val="0"/>
              </a:spcAft>
              <a:defRPr/>
            </a:pPr>
            <a:r>
              <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cs typeface="+mn-cs"/>
              </a:rPr>
              <a:t>Dr. Menachem Epstein</a:t>
            </a:r>
          </a:p>
          <a:p>
            <a:pPr algn="ctr" fontAlgn="auto">
              <a:spcBef>
                <a:spcPts val="0"/>
              </a:spcBef>
              <a:spcAft>
                <a:spcPts val="0"/>
              </a:spcAft>
              <a:defRPr/>
            </a:pPr>
            <a:r>
              <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cs typeface="+mn-cs"/>
              </a:rPr>
              <a:t>14.7.2009</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cs typeface="+mn-cs"/>
            </a:endParaRPr>
          </a:p>
        </p:txBody>
      </p:sp>
      <p:sp>
        <p:nvSpPr>
          <p:cNvPr id="4102" name="Rectangle 3"/>
          <p:cNvSpPr>
            <a:spLocks noChangeArrowheads="1"/>
          </p:cNvSpPr>
          <p:nvPr/>
        </p:nvSpPr>
        <p:spPr bwMode="auto">
          <a:xfrm>
            <a:off x="2" y="0"/>
            <a:ext cx="184731" cy="369332"/>
          </a:xfrm>
          <a:prstGeom prst="rect">
            <a:avLst/>
          </a:prstGeom>
          <a:noFill/>
          <a:ln w="9525">
            <a:noFill/>
            <a:miter lim="800000"/>
            <a:headEnd/>
            <a:tailEnd/>
          </a:ln>
        </p:spPr>
        <p:txBody>
          <a:bodyPr wrap="none" anchor="ctr">
            <a:spAutoFit/>
          </a:bodyPr>
          <a:lstStyle/>
          <a:p>
            <a:endParaRPr lang="he-IL">
              <a:latin typeface="Calibri" pitchFamily="34" charset="0"/>
            </a:endParaRPr>
          </a:p>
        </p:txBody>
      </p:sp>
      <p:graphicFrame>
        <p:nvGraphicFramePr>
          <p:cNvPr id="4098" name="Object 2"/>
          <p:cNvGraphicFramePr>
            <a:graphicFrameLocks noChangeAspect="1"/>
          </p:cNvGraphicFramePr>
          <p:nvPr/>
        </p:nvGraphicFramePr>
        <p:xfrm>
          <a:off x="0" y="642938"/>
          <a:ext cx="9144000" cy="6000750"/>
        </p:xfrm>
        <a:graphic>
          <a:graphicData uri="http://schemas.openxmlformats.org/presentationml/2006/ole">
            <mc:AlternateContent xmlns:mc="http://schemas.openxmlformats.org/markup-compatibility/2006">
              <mc:Choice xmlns:v="urn:schemas-microsoft-com:vml" Requires="v">
                <p:oleObj spid="_x0000_s7176" name="Visio" r:id="rId5" imgW="7776362" imgH="10465918" progId="Visio.Drawing.11">
                  <p:embed/>
                </p:oleObj>
              </mc:Choice>
              <mc:Fallback>
                <p:oleObj name="Visio" r:id="rId5" imgW="7776362" imgH="10465918" progId="Visio.Drawing.11">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42938"/>
                        <a:ext cx="9144000" cy="600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3966D2A8-6ED8-4533-96CC-25925AA269FC}" type="slidenum">
              <a:rPr lang="he-IL" smtClean="0"/>
              <a:pPr/>
              <a:t>33</a:t>
            </a:fld>
            <a:endParaRPr lang="he-IL"/>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p:cNvPicPr>
            <a:picLocks noChangeAspect="1" noChangeArrowheads="1"/>
          </p:cNvPicPr>
          <p:nvPr/>
        </p:nvPicPr>
        <p:blipFill>
          <a:blip r:embed="rId2" cstate="print"/>
          <a:srcRect/>
          <a:stretch>
            <a:fillRect/>
          </a:stretch>
        </p:blipFill>
        <p:spPr bwMode="auto">
          <a:xfrm>
            <a:off x="250827" y="0"/>
            <a:ext cx="8569325" cy="68580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3966D2A8-6ED8-4533-96CC-25925AA269FC}" type="slidenum">
              <a:rPr lang="he-IL" smtClean="0"/>
              <a:pPr/>
              <a:t>34</a:t>
            </a:fld>
            <a:endParaRPr lang="he-IL"/>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p:cNvPicPr>
            <a:picLocks noChangeAspect="1" noChangeArrowheads="1"/>
          </p:cNvPicPr>
          <p:nvPr/>
        </p:nvPicPr>
        <p:blipFill>
          <a:blip r:embed="rId2" cstate="print"/>
          <a:srcRect/>
          <a:stretch>
            <a:fillRect/>
          </a:stretch>
        </p:blipFill>
        <p:spPr bwMode="auto">
          <a:xfrm>
            <a:off x="755651" y="287338"/>
            <a:ext cx="8064500" cy="6570662"/>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3966D2A8-6ED8-4533-96CC-25925AA269FC}" type="slidenum">
              <a:rPr lang="he-IL" smtClean="0"/>
              <a:pPr/>
              <a:t>35</a:t>
            </a:fld>
            <a:endParaRPr lang="he-IL"/>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3011" name="Object 3"/>
          <p:cNvGraphicFramePr>
            <a:graphicFrameLocks noGrp="1" noChangeAspect="1"/>
          </p:cNvGraphicFramePr>
          <p:nvPr>
            <p:ph idx="1"/>
            <p:extLst>
              <p:ext uri="{D42A27DB-BD31-4B8C-83A1-F6EECF244321}">
                <p14:modId xmlns:p14="http://schemas.microsoft.com/office/powerpoint/2010/main" val="84354487"/>
              </p:ext>
            </p:extLst>
          </p:nvPr>
        </p:nvGraphicFramePr>
        <p:xfrm>
          <a:off x="971600" y="1587231"/>
          <a:ext cx="6913490" cy="4842133"/>
        </p:xfrm>
        <a:graphic>
          <a:graphicData uri="http://schemas.openxmlformats.org/presentationml/2006/ole">
            <mc:AlternateContent xmlns:mc="http://schemas.openxmlformats.org/markup-compatibility/2006">
              <mc:Choice xmlns:v="urn:schemas-microsoft-com:vml" Requires="v">
                <p:oleObj spid="_x0000_s2056" name="VISIO" r:id="rId3" imgW="9155880" imgH="6412680" progId="Visio.Drawing.11">
                  <p:embed/>
                </p:oleObj>
              </mc:Choice>
              <mc:Fallback>
                <p:oleObj name="VISIO" r:id="rId3" imgW="9155880" imgH="6412680"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1587231"/>
                        <a:ext cx="6913490" cy="4842133"/>
                      </a:xfrm>
                      <a:prstGeom prst="rect">
                        <a:avLst/>
                      </a:prstGeom>
                      <a:solidFill>
                        <a:schemeClr val="bg1"/>
                      </a:solidFill>
                      <a:ln>
                        <a:solidFill>
                          <a:schemeClr val="bg1"/>
                        </a:solidFill>
                      </a:ln>
                    </p:spPr>
                  </p:pic>
                </p:oleObj>
              </mc:Fallback>
            </mc:AlternateContent>
          </a:graphicData>
        </a:graphic>
      </p:graphicFrame>
      <p:sp>
        <p:nvSpPr>
          <p:cNvPr id="43012" name="Rectangle 4"/>
          <p:cNvSpPr>
            <a:spLocks noGrp="1" noChangeArrowheads="1"/>
          </p:cNvSpPr>
          <p:nvPr>
            <p:ph type="title"/>
          </p:nvPr>
        </p:nvSpPr>
        <p:spPr>
          <a:xfrm>
            <a:off x="457200" y="292101"/>
            <a:ext cx="8507413" cy="976660"/>
          </a:xfrm>
          <a:solidFill>
            <a:schemeClr val="bg1"/>
          </a:solidFill>
        </p:spPr>
        <p:txBody>
          <a:bodyPr>
            <a:normAutofit fontScale="90000"/>
          </a:bodyPr>
          <a:lstStyle/>
          <a:p>
            <a:pPr algn="ctr"/>
            <a:r>
              <a:rPr lang="he-IL" sz="3600" dirty="0">
                <a:solidFill>
                  <a:schemeClr val="tx1"/>
                </a:solidFill>
              </a:rPr>
              <a:t/>
            </a:r>
            <a:br>
              <a:rPr lang="he-IL" sz="3600" dirty="0">
                <a:solidFill>
                  <a:schemeClr val="tx1"/>
                </a:solidFill>
              </a:rPr>
            </a:br>
            <a:r>
              <a:rPr lang="en-US" sz="3600" dirty="0">
                <a:solidFill>
                  <a:schemeClr val="tx1"/>
                </a:solidFill>
              </a:rPr>
              <a:t> </a:t>
            </a:r>
            <a:r>
              <a:rPr lang="he-IL" sz="3600" dirty="0">
                <a:solidFill>
                  <a:schemeClr val="tx1"/>
                </a:solidFill>
              </a:rPr>
              <a:t>תיכון</a:t>
            </a:r>
            <a:r>
              <a:rPr lang="en-US" sz="3600" dirty="0">
                <a:solidFill>
                  <a:schemeClr val="tx1"/>
                </a:solidFill>
              </a:rPr>
              <a:t> </a:t>
            </a:r>
            <a:r>
              <a:rPr lang="he-IL" sz="3600" dirty="0">
                <a:solidFill>
                  <a:schemeClr val="tx1"/>
                </a:solidFill>
              </a:rPr>
              <a:t>מערכות בתחום הדיגיטאלי</a:t>
            </a:r>
            <a:br>
              <a:rPr lang="he-IL" sz="3600" dirty="0">
                <a:solidFill>
                  <a:schemeClr val="tx1"/>
                </a:solidFill>
              </a:rPr>
            </a:br>
            <a:endParaRPr lang="en-US" sz="3600" dirty="0">
              <a:solidFill>
                <a:schemeClr val="tx1"/>
              </a:solidFill>
            </a:endParaRPr>
          </a:p>
        </p:txBody>
      </p:sp>
      <p:sp>
        <p:nvSpPr>
          <p:cNvPr id="13" name="מציין מיקום של מספר שקופית 5"/>
          <p:cNvSpPr>
            <a:spLocks noGrp="1"/>
          </p:cNvSpPr>
          <p:nvPr>
            <p:ph type="sldNum" sz="quarter" idx="12"/>
          </p:nvPr>
        </p:nvSpPr>
        <p:spPr/>
        <p:txBody>
          <a:bodyPr/>
          <a:lstStyle/>
          <a:p>
            <a:fld id="{3670BC2A-8D6D-461D-AF5E-616CC6C1B536}" type="slidenum">
              <a:rPr lang="he-IL"/>
              <a:pPr/>
              <a:t>4</a:t>
            </a:fld>
            <a:endParaRPr lang="en-US"/>
          </a:p>
        </p:txBody>
      </p:sp>
      <p:sp>
        <p:nvSpPr>
          <p:cNvPr id="43014" name="Text Box 6"/>
          <p:cNvSpPr txBox="1">
            <a:spLocks noChangeArrowheads="1"/>
          </p:cNvSpPr>
          <p:nvPr/>
        </p:nvSpPr>
        <p:spPr bwMode="auto">
          <a:xfrm>
            <a:off x="1476375" y="2205038"/>
            <a:ext cx="1295400" cy="366712"/>
          </a:xfrm>
          <a:prstGeom prst="rect">
            <a:avLst/>
          </a:prstGeom>
          <a:noFill/>
          <a:ln w="9525">
            <a:noFill/>
            <a:miter lim="800000"/>
            <a:headEnd/>
            <a:tailEnd/>
          </a:ln>
          <a:effectLst/>
        </p:spPr>
        <p:txBody>
          <a:bodyPr>
            <a:spAutoFit/>
          </a:bodyPr>
          <a:lstStyle/>
          <a:p>
            <a:pPr>
              <a:spcBef>
                <a:spcPct val="50000"/>
              </a:spcBef>
            </a:pPr>
            <a:endParaRPr lang="en-US">
              <a:latin typeface="Tahoma" pitchFamily="34" charset="0"/>
            </a:endParaRPr>
          </a:p>
        </p:txBody>
      </p:sp>
      <p:sp>
        <p:nvSpPr>
          <p:cNvPr id="43015" name="Text Box 7"/>
          <p:cNvSpPr txBox="1">
            <a:spLocks noChangeArrowheads="1"/>
          </p:cNvSpPr>
          <p:nvPr/>
        </p:nvSpPr>
        <p:spPr bwMode="auto">
          <a:xfrm>
            <a:off x="1115616" y="2329193"/>
            <a:ext cx="1152525" cy="923330"/>
          </a:xfrm>
          <a:prstGeom prst="rect">
            <a:avLst/>
          </a:prstGeom>
          <a:solidFill>
            <a:schemeClr val="accent1"/>
          </a:solidFill>
          <a:ln w="9525">
            <a:noFill/>
            <a:miter lim="800000"/>
            <a:headEnd/>
            <a:tailEnd/>
          </a:ln>
          <a:effectLst/>
        </p:spPr>
        <p:txBody>
          <a:bodyPr wrap="square">
            <a:spAutoFit/>
          </a:bodyPr>
          <a:lstStyle/>
          <a:p>
            <a:pPr algn="ctr">
              <a:spcBef>
                <a:spcPct val="50000"/>
              </a:spcBef>
            </a:pPr>
            <a:r>
              <a:rPr lang="he-IL" b="1" dirty="0">
                <a:latin typeface="Tahoma" pitchFamily="34" charset="0"/>
              </a:rPr>
              <a:t>רכיבים לוגיים פשוטים</a:t>
            </a:r>
            <a:endParaRPr lang="en-US" b="1" dirty="0">
              <a:latin typeface="Tahoma" pitchFamily="34" charset="0"/>
            </a:endParaRPr>
          </a:p>
        </p:txBody>
      </p:sp>
      <p:sp>
        <p:nvSpPr>
          <p:cNvPr id="43021" name="Text Box 13"/>
          <p:cNvSpPr txBox="1">
            <a:spLocks noChangeArrowheads="1"/>
          </p:cNvSpPr>
          <p:nvPr/>
        </p:nvSpPr>
        <p:spPr bwMode="auto">
          <a:xfrm>
            <a:off x="6286512" y="2428868"/>
            <a:ext cx="1357322" cy="915988"/>
          </a:xfrm>
          <a:prstGeom prst="rect">
            <a:avLst/>
          </a:prstGeom>
          <a:solidFill>
            <a:schemeClr val="accent1"/>
          </a:solidFill>
          <a:ln w="9525">
            <a:noFill/>
            <a:miter lim="800000"/>
            <a:headEnd/>
            <a:tailEnd/>
          </a:ln>
          <a:effectLst/>
        </p:spPr>
        <p:txBody>
          <a:bodyPr wrap="square">
            <a:spAutoFit/>
          </a:bodyPr>
          <a:lstStyle/>
          <a:p>
            <a:pPr algn="ctr">
              <a:spcBef>
                <a:spcPct val="50000"/>
              </a:spcBef>
            </a:pPr>
            <a:r>
              <a:rPr lang="he-IL" b="1" dirty="0">
                <a:latin typeface="Tahoma" pitchFamily="34" charset="0"/>
              </a:rPr>
              <a:t>רכיבים בטכנולוגיית </a:t>
            </a:r>
            <a:r>
              <a:rPr lang="en-US" b="1" dirty="0">
                <a:latin typeface="Tahoma" pitchFamily="34" charset="0"/>
              </a:rPr>
              <a:t>DSP</a:t>
            </a:r>
            <a:endParaRPr lang="en-GB" b="1" dirty="0">
              <a:latin typeface="Tahoma" pitchFamily="34" charset="0"/>
            </a:endParaRPr>
          </a:p>
        </p:txBody>
      </p:sp>
      <p:sp>
        <p:nvSpPr>
          <p:cNvPr id="43022" name="Text Box 14"/>
          <p:cNvSpPr txBox="1">
            <a:spLocks noChangeArrowheads="1"/>
          </p:cNvSpPr>
          <p:nvPr/>
        </p:nvSpPr>
        <p:spPr bwMode="auto">
          <a:xfrm>
            <a:off x="3655221" y="4749277"/>
            <a:ext cx="1370013" cy="1465262"/>
          </a:xfrm>
          <a:prstGeom prst="rect">
            <a:avLst/>
          </a:prstGeom>
          <a:solidFill>
            <a:schemeClr val="accent1"/>
          </a:solidFill>
          <a:ln w="9525">
            <a:noFill/>
            <a:miter lim="800000"/>
            <a:headEnd/>
            <a:tailEnd/>
          </a:ln>
          <a:effectLst/>
        </p:spPr>
        <p:txBody>
          <a:bodyPr>
            <a:spAutoFit/>
          </a:bodyPr>
          <a:lstStyle/>
          <a:p>
            <a:pPr algn="ctr">
              <a:spcBef>
                <a:spcPct val="50000"/>
              </a:spcBef>
            </a:pPr>
            <a:r>
              <a:rPr lang="he-IL" b="1" dirty="0">
                <a:latin typeface="Tahoma" pitchFamily="34" charset="0"/>
              </a:rPr>
              <a:t>רכיבים מתוכנתים בטכנולוגיית </a:t>
            </a:r>
            <a:r>
              <a:rPr lang="en-US" b="1" dirty="0">
                <a:latin typeface="Tahoma" pitchFamily="34" charset="0"/>
              </a:rPr>
              <a:t>VLSI,FPGA,CPLD</a:t>
            </a:r>
            <a:endParaRPr lang="en-GB" b="1" dirty="0">
              <a:latin typeface="Tahoma" pitchFamily="34" charset="0"/>
            </a:endParaRPr>
          </a:p>
        </p:txBody>
      </p:sp>
      <p:sp>
        <p:nvSpPr>
          <p:cNvPr id="12" name="מלבן 11"/>
          <p:cNvSpPr/>
          <p:nvPr/>
        </p:nvSpPr>
        <p:spPr>
          <a:xfrm>
            <a:off x="5857884" y="3857628"/>
            <a:ext cx="1714512" cy="646331"/>
          </a:xfrm>
          <a:prstGeom prst="rect">
            <a:avLst/>
          </a:prstGeom>
        </p:spPr>
        <p:txBody>
          <a:bodyPr wrap="square">
            <a:spAutoFit/>
          </a:bodyPr>
          <a:lstStyle/>
          <a:p>
            <a:r>
              <a:rPr lang="en-US" b="1" dirty="0" smtClean="0"/>
              <a:t> Digital Signal    Processing</a:t>
            </a:r>
            <a:endParaRPr lang="he-IL" dirty="0"/>
          </a:p>
        </p:txBody>
      </p:sp>
      <p:sp>
        <p:nvSpPr>
          <p:cNvPr id="21" name="TextBox 20"/>
          <p:cNvSpPr txBox="1"/>
          <p:nvPr/>
        </p:nvSpPr>
        <p:spPr>
          <a:xfrm>
            <a:off x="5715008" y="4429132"/>
            <a:ext cx="1928826" cy="646331"/>
          </a:xfrm>
          <a:prstGeom prst="rect">
            <a:avLst/>
          </a:prstGeom>
          <a:noFill/>
        </p:spPr>
        <p:txBody>
          <a:bodyPr wrap="square" rtlCol="1">
            <a:spAutoFit/>
          </a:bodyPr>
          <a:lstStyle/>
          <a:p>
            <a:r>
              <a:rPr lang="he-IL" dirty="0" smtClean="0"/>
              <a:t>עיבוד אותות</a:t>
            </a:r>
            <a:r>
              <a:rPr lang="he-IL" b="1" dirty="0" smtClean="0"/>
              <a:t> </a:t>
            </a:r>
            <a:r>
              <a:rPr lang="he-IL" dirty="0" smtClean="0"/>
              <a:t>דיגיטאלי</a:t>
            </a:r>
            <a:endParaRPr lang="he-IL" dirty="0"/>
          </a:p>
        </p:txBody>
      </p:sp>
      <p:sp>
        <p:nvSpPr>
          <p:cNvPr id="22" name="TextBox 21"/>
          <p:cNvSpPr txBox="1"/>
          <p:nvPr/>
        </p:nvSpPr>
        <p:spPr>
          <a:xfrm>
            <a:off x="3635896" y="2329193"/>
            <a:ext cx="1214446" cy="1015663"/>
          </a:xfrm>
          <a:prstGeom prst="rect">
            <a:avLst/>
          </a:prstGeom>
          <a:solidFill>
            <a:schemeClr val="accent1">
              <a:lumMod val="75000"/>
            </a:schemeClr>
          </a:solidFill>
        </p:spPr>
        <p:txBody>
          <a:bodyPr wrap="square" rtlCol="1">
            <a:spAutoFit/>
          </a:bodyPr>
          <a:lstStyle/>
          <a:p>
            <a:pPr algn="ctr"/>
            <a:r>
              <a:rPr lang="he-IL" sz="2000" b="1" dirty="0" smtClean="0"/>
              <a:t>מערכות משובצות מחשב</a:t>
            </a:r>
            <a:endParaRPr lang="he-IL" sz="2000" b="1"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43012"/>
                                        </p:tgtEl>
                                        <p:attrNameLst>
                                          <p:attrName>style.visibility</p:attrName>
                                        </p:attrNameLst>
                                      </p:cBhvr>
                                      <p:to>
                                        <p:strVal val="visible"/>
                                      </p:to>
                                    </p:set>
                                    <p:anim calcmode="lin" valueType="num">
                                      <p:cBhvr>
                                        <p:cTn id="7" dur="1000" fill="hold"/>
                                        <p:tgtEl>
                                          <p:spTgt spid="43012"/>
                                        </p:tgtEl>
                                        <p:attrNameLst>
                                          <p:attrName>ppt_x</p:attrName>
                                        </p:attrNameLst>
                                      </p:cBhvr>
                                      <p:tavLst>
                                        <p:tav tm="0">
                                          <p:val>
                                            <p:strVal val="#ppt_x-.2"/>
                                          </p:val>
                                        </p:tav>
                                        <p:tav tm="100000">
                                          <p:val>
                                            <p:strVal val="#ppt_x"/>
                                          </p:val>
                                        </p:tav>
                                      </p:tavLst>
                                    </p:anim>
                                    <p:anim calcmode="lin" valueType="num">
                                      <p:cBhvr>
                                        <p:cTn id="8" dur="1000" fill="hold"/>
                                        <p:tgtEl>
                                          <p:spTgt spid="43012"/>
                                        </p:tgtEl>
                                        <p:attrNameLst>
                                          <p:attrName>ppt_y</p:attrName>
                                        </p:attrNameLst>
                                      </p:cBhvr>
                                      <p:tavLst>
                                        <p:tav tm="0">
                                          <p:val>
                                            <p:strVal val="#ppt_y"/>
                                          </p:val>
                                        </p:tav>
                                        <p:tav tm="100000">
                                          <p:val>
                                            <p:strVal val="#ppt_y"/>
                                          </p:val>
                                        </p:tav>
                                      </p:tavLst>
                                    </p:anim>
                                    <p:animEffect transition="in" filter="wipe(right)" prLst="gradientSize: 0.1">
                                      <p:cBhvr>
                                        <p:cTn id="9" dur="1000"/>
                                        <p:tgtEl>
                                          <p:spTgt spid="43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79512" y="0"/>
            <a:ext cx="8856984" cy="1125538"/>
          </a:xfrm>
        </p:spPr>
        <p:txBody>
          <a:bodyPr/>
          <a:lstStyle/>
          <a:p>
            <a:r>
              <a:rPr lang="he-IL" sz="2800" u="sng" dirty="0">
                <a:solidFill>
                  <a:schemeClr val="tx1"/>
                </a:solidFill>
                <a:effectLst/>
                <a:latin typeface="Arial" pitchFamily="34" charset="0"/>
                <a:cs typeface="Arial" pitchFamily="34" charset="0"/>
              </a:rPr>
              <a:t>בטכנולוגיה </a:t>
            </a:r>
            <a:r>
              <a:rPr lang="en-US" sz="2800" u="sng" dirty="0">
                <a:solidFill>
                  <a:schemeClr val="tx1"/>
                </a:solidFill>
                <a:effectLst/>
                <a:latin typeface="Arial" pitchFamily="34" charset="0"/>
                <a:cs typeface="Arial" pitchFamily="34" charset="0"/>
              </a:rPr>
              <a:t> RISC</a:t>
            </a:r>
            <a:r>
              <a:rPr lang="he-IL" sz="2800" u="sng" dirty="0">
                <a:solidFill>
                  <a:schemeClr val="tx1"/>
                </a:solidFill>
                <a:effectLst/>
                <a:latin typeface="Arial" pitchFamily="34" charset="0"/>
                <a:cs typeface="Arial" pitchFamily="34" charset="0"/>
              </a:rPr>
              <a:t>(</a:t>
            </a:r>
            <a:r>
              <a:rPr lang="en-US" sz="2800" u="sng" dirty="0">
                <a:solidFill>
                  <a:schemeClr val="tx1"/>
                </a:solidFill>
                <a:effectLst/>
                <a:latin typeface="Arial" pitchFamily="34" charset="0"/>
                <a:cs typeface="Arial" pitchFamily="34" charset="0"/>
              </a:rPr>
              <a:t>Reduced Instruction Set Computer</a:t>
            </a:r>
            <a:endParaRPr lang="en-GB" sz="2800" u="sng" dirty="0">
              <a:solidFill>
                <a:schemeClr val="tx1"/>
              </a:solidFill>
              <a:effectLst/>
              <a:latin typeface="Arial" pitchFamily="34" charset="0"/>
              <a:cs typeface="Arial" pitchFamily="34" charset="0"/>
            </a:endParaRPr>
          </a:p>
        </p:txBody>
      </p:sp>
      <p:sp>
        <p:nvSpPr>
          <p:cNvPr id="14339" name="Rectangle 3"/>
          <p:cNvSpPr>
            <a:spLocks noGrp="1" noChangeArrowheads="1"/>
          </p:cNvSpPr>
          <p:nvPr>
            <p:ph idx="1"/>
          </p:nvPr>
        </p:nvSpPr>
        <p:spPr>
          <a:xfrm>
            <a:off x="0" y="981075"/>
            <a:ext cx="8686800" cy="5876925"/>
          </a:xfrm>
        </p:spPr>
        <p:txBody>
          <a:bodyPr>
            <a:normAutofit/>
          </a:bodyPr>
          <a:lstStyle/>
          <a:p>
            <a:r>
              <a:rPr lang="he-IL" sz="2800" dirty="0"/>
              <a:t>אמצע שנות ה-80 התפיסה של יצרני המחשבים בבניית מעבדים מסובכים ומורכבים עם אוצר פקודות רב ומורכב מאד.</a:t>
            </a:r>
          </a:p>
          <a:p>
            <a:r>
              <a:rPr lang="he-IL" sz="2800" dirty="0"/>
              <a:t>תוצאה ישירה של פיתוח מעבדים מורכבים הינה עלויות רבות, זמן הרצת יישומיים איטי באופן יחסי.</a:t>
            </a:r>
          </a:p>
          <a:p>
            <a:r>
              <a:rPr lang="he-IL" sz="2800" dirty="0"/>
              <a:t>הנטייה כיום  הפכה לתכנון  מעבדים מרכזים שמסוגלים לבצע קבוצת פקודות מהירות ופשוטות</a:t>
            </a:r>
          </a:p>
          <a:p>
            <a:r>
              <a:rPr lang="he-IL" sz="2800" dirty="0"/>
              <a:t>יחידת המיקרופרוססור מכיר מספר מוגבל באופן יחסי של הוראות ולכן כמויות הטרנזיסטורים קטנה משמעותית.</a:t>
            </a:r>
          </a:p>
          <a:p>
            <a:r>
              <a:rPr lang="he-IL" sz="2800" dirty="0"/>
              <a:t>יחידת מיקרופרוססור זולה ופעולת עיבוד הנתונים מהירה. </a:t>
            </a:r>
          </a:p>
          <a:p>
            <a:r>
              <a:rPr lang="he-IL" sz="2800" dirty="0"/>
              <a:t>מגמת יצרני המעבדים הינה הקטנת  מספר הכולל של פעולות הגישה לזיכרון.</a:t>
            </a:r>
            <a:endParaRPr lang="en-US" sz="2800" dirty="0"/>
          </a:p>
        </p:txBody>
      </p:sp>
      <p:sp>
        <p:nvSpPr>
          <p:cNvPr id="6" name="מציין מיקום של מספר שקופית 5"/>
          <p:cNvSpPr>
            <a:spLocks noGrp="1"/>
          </p:cNvSpPr>
          <p:nvPr>
            <p:ph type="sldNum" sz="quarter" idx="12"/>
          </p:nvPr>
        </p:nvSpPr>
        <p:spPr/>
        <p:txBody>
          <a:bodyPr/>
          <a:lstStyle/>
          <a:p>
            <a:fld id="{F00B6B29-49E0-4906-A632-6D8FAEF5D951}" type="slidenum">
              <a:rPr lang="he-IL"/>
              <a:pPr/>
              <a:t>5</a:t>
            </a:fld>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4338"/>
                                        </p:tgtEl>
                                        <p:attrNameLst>
                                          <p:attrName>style.visibility</p:attrName>
                                        </p:attrNameLst>
                                      </p:cBhvr>
                                      <p:to>
                                        <p:strVal val="visible"/>
                                      </p:to>
                                    </p:set>
                                    <p:anim calcmode="lin" valueType="num">
                                      <p:cBhvr>
                                        <p:cTn id="7" dur="1000" fill="hold"/>
                                        <p:tgtEl>
                                          <p:spTgt spid="14338"/>
                                        </p:tgtEl>
                                        <p:attrNameLst>
                                          <p:attrName>ppt_x</p:attrName>
                                        </p:attrNameLst>
                                      </p:cBhvr>
                                      <p:tavLst>
                                        <p:tav tm="0">
                                          <p:val>
                                            <p:strVal val="#ppt_x-.2"/>
                                          </p:val>
                                        </p:tav>
                                        <p:tav tm="100000">
                                          <p:val>
                                            <p:strVal val="#ppt_x"/>
                                          </p:val>
                                        </p:tav>
                                      </p:tavLst>
                                    </p:anim>
                                    <p:anim calcmode="lin" valueType="num">
                                      <p:cBhvr>
                                        <p:cTn id="8" dur="1000" fill="hold"/>
                                        <p:tgtEl>
                                          <p:spTgt spid="14338"/>
                                        </p:tgtEl>
                                        <p:attrNameLst>
                                          <p:attrName>ppt_y</p:attrName>
                                        </p:attrNameLst>
                                      </p:cBhvr>
                                      <p:tavLst>
                                        <p:tav tm="0">
                                          <p:val>
                                            <p:strVal val="#ppt_y"/>
                                          </p:val>
                                        </p:tav>
                                        <p:tav tm="100000">
                                          <p:val>
                                            <p:strVal val="#ppt_y"/>
                                          </p:val>
                                        </p:tav>
                                      </p:tavLst>
                                    </p:anim>
                                    <p:animEffect transition="in" filter="wipe(right)" prLst="gradientSize: 0.1">
                                      <p:cBhvr>
                                        <p:cTn id="9" dur="1000"/>
                                        <p:tgtEl>
                                          <p:spTgt spid="14338"/>
                                        </p:tgtEl>
                                      </p:cBhvr>
                                    </p:animEffect>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dur="1" fill="hold">
                                          <p:stCondLst>
                                            <p:cond delay="0"/>
                                          </p:stCondLst>
                                        </p:cTn>
                                        <p:tgtEl>
                                          <p:spTgt spid="14339">
                                            <p:txEl>
                                              <p:pRg st="0" end="0"/>
                                            </p:txEl>
                                          </p:spTgt>
                                        </p:tgtEl>
                                        <p:attrNameLst>
                                          <p:attrName>style.visibility</p:attrName>
                                        </p:attrNameLst>
                                      </p:cBhvr>
                                      <p:to>
                                        <p:strVal val="visible"/>
                                      </p:to>
                                    </p:set>
                                    <p:animEffect transition="in" filter="fade">
                                      <p:cBhvr>
                                        <p:cTn id="14" dur="500"/>
                                        <p:tgtEl>
                                          <p:spTgt spid="14339">
                                            <p:txEl>
                                              <p:pRg st="0" end="0"/>
                                            </p:txEl>
                                          </p:spTgt>
                                        </p:tgtEl>
                                      </p:cBhvr>
                                    </p:animEffect>
                                    <p:anim calcmode="lin" valueType="num">
                                      <p:cBhvr>
                                        <p:cTn id="15" dur="500" fill="hold"/>
                                        <p:tgtEl>
                                          <p:spTgt spid="14339">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14339">
                                            <p:txEl>
                                              <p:pRg st="0" end="0"/>
                                            </p:txEl>
                                          </p:spTgt>
                                        </p:tgtEl>
                                        <p:attrNameLst>
                                          <p:attrName>ppt_y</p:attrName>
                                        </p:attrNameLst>
                                      </p:cBhvr>
                                      <p:tavLst>
                                        <p:tav tm="0">
                                          <p:val>
                                            <p:strVal val="#ppt_y+.05"/>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4" presetClass="entr" presetSubtype="0" fill="hold" grpId="0" nodeType="clickEffect">
                                  <p:stCondLst>
                                    <p:cond delay="0"/>
                                  </p:stCondLst>
                                  <p:childTnLst>
                                    <p:set>
                                      <p:cBhvr>
                                        <p:cTn id="20" dur="1" fill="hold">
                                          <p:stCondLst>
                                            <p:cond delay="0"/>
                                          </p:stCondLst>
                                        </p:cTn>
                                        <p:tgtEl>
                                          <p:spTgt spid="14339">
                                            <p:txEl>
                                              <p:pRg st="1" end="1"/>
                                            </p:txEl>
                                          </p:spTgt>
                                        </p:tgtEl>
                                        <p:attrNameLst>
                                          <p:attrName>style.visibility</p:attrName>
                                        </p:attrNameLst>
                                      </p:cBhvr>
                                      <p:to>
                                        <p:strVal val="visible"/>
                                      </p:to>
                                    </p:set>
                                    <p:animEffect transition="in" filter="fade">
                                      <p:cBhvr>
                                        <p:cTn id="21" dur="500"/>
                                        <p:tgtEl>
                                          <p:spTgt spid="14339">
                                            <p:txEl>
                                              <p:pRg st="1" end="1"/>
                                            </p:txEl>
                                          </p:spTgt>
                                        </p:tgtEl>
                                      </p:cBhvr>
                                    </p:animEffect>
                                    <p:anim calcmode="lin" valueType="num">
                                      <p:cBhvr>
                                        <p:cTn id="22" dur="500" fill="hold"/>
                                        <p:tgtEl>
                                          <p:spTgt spid="14339">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14339">
                                            <p:txEl>
                                              <p:pRg st="1" end="1"/>
                                            </p:txEl>
                                          </p:spTgt>
                                        </p:tgtEl>
                                        <p:attrNameLst>
                                          <p:attrName>ppt_y</p:attrName>
                                        </p:attrNameLst>
                                      </p:cBhvr>
                                      <p:tavLst>
                                        <p:tav tm="0">
                                          <p:val>
                                            <p:strVal val="#ppt_y+.05"/>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4" presetClass="entr" presetSubtype="0" fill="hold" grpId="0" nodeType="clickEffect">
                                  <p:stCondLst>
                                    <p:cond delay="0"/>
                                  </p:stCondLst>
                                  <p:childTnLst>
                                    <p:set>
                                      <p:cBhvr>
                                        <p:cTn id="27" dur="1" fill="hold">
                                          <p:stCondLst>
                                            <p:cond delay="0"/>
                                          </p:stCondLst>
                                        </p:cTn>
                                        <p:tgtEl>
                                          <p:spTgt spid="14339">
                                            <p:txEl>
                                              <p:pRg st="2" end="2"/>
                                            </p:txEl>
                                          </p:spTgt>
                                        </p:tgtEl>
                                        <p:attrNameLst>
                                          <p:attrName>style.visibility</p:attrName>
                                        </p:attrNameLst>
                                      </p:cBhvr>
                                      <p:to>
                                        <p:strVal val="visible"/>
                                      </p:to>
                                    </p:set>
                                    <p:animEffect transition="in" filter="fade">
                                      <p:cBhvr>
                                        <p:cTn id="28" dur="500"/>
                                        <p:tgtEl>
                                          <p:spTgt spid="14339">
                                            <p:txEl>
                                              <p:pRg st="2" end="2"/>
                                            </p:txEl>
                                          </p:spTgt>
                                        </p:tgtEl>
                                      </p:cBhvr>
                                    </p:animEffect>
                                    <p:anim calcmode="lin" valueType="num">
                                      <p:cBhvr>
                                        <p:cTn id="29" dur="500" fill="hold"/>
                                        <p:tgtEl>
                                          <p:spTgt spid="14339">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14339">
                                            <p:txEl>
                                              <p:pRg st="2" end="2"/>
                                            </p:txEl>
                                          </p:spTgt>
                                        </p:tgtEl>
                                        <p:attrNameLst>
                                          <p:attrName>ppt_y</p:attrName>
                                        </p:attrNameLst>
                                      </p:cBhvr>
                                      <p:tavLst>
                                        <p:tav tm="0">
                                          <p:val>
                                            <p:strVal val="#ppt_y+.05"/>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4" presetClass="entr" presetSubtype="0" fill="hold" grpId="0" nodeType="clickEffect">
                                  <p:stCondLst>
                                    <p:cond delay="0"/>
                                  </p:stCondLst>
                                  <p:childTnLst>
                                    <p:set>
                                      <p:cBhvr>
                                        <p:cTn id="34" dur="1" fill="hold">
                                          <p:stCondLst>
                                            <p:cond delay="0"/>
                                          </p:stCondLst>
                                        </p:cTn>
                                        <p:tgtEl>
                                          <p:spTgt spid="14339">
                                            <p:txEl>
                                              <p:pRg st="3" end="3"/>
                                            </p:txEl>
                                          </p:spTgt>
                                        </p:tgtEl>
                                        <p:attrNameLst>
                                          <p:attrName>style.visibility</p:attrName>
                                        </p:attrNameLst>
                                      </p:cBhvr>
                                      <p:to>
                                        <p:strVal val="visible"/>
                                      </p:to>
                                    </p:set>
                                    <p:animEffect transition="in" filter="fade">
                                      <p:cBhvr>
                                        <p:cTn id="35" dur="500"/>
                                        <p:tgtEl>
                                          <p:spTgt spid="14339">
                                            <p:txEl>
                                              <p:pRg st="3" end="3"/>
                                            </p:txEl>
                                          </p:spTgt>
                                        </p:tgtEl>
                                      </p:cBhvr>
                                    </p:animEffect>
                                    <p:anim calcmode="lin" valueType="num">
                                      <p:cBhvr>
                                        <p:cTn id="36" dur="500" fill="hold"/>
                                        <p:tgtEl>
                                          <p:spTgt spid="14339">
                                            <p:txEl>
                                              <p:pRg st="3" end="3"/>
                                            </p:txEl>
                                          </p:spTgt>
                                        </p:tgtEl>
                                        <p:attrNameLst>
                                          <p:attrName>ppt_x</p:attrName>
                                        </p:attrNameLst>
                                      </p:cBhvr>
                                      <p:tavLst>
                                        <p:tav tm="0">
                                          <p:val>
                                            <p:strVal val="#ppt_x"/>
                                          </p:val>
                                        </p:tav>
                                        <p:tav tm="100000">
                                          <p:val>
                                            <p:strVal val="#ppt_x"/>
                                          </p:val>
                                        </p:tav>
                                      </p:tavLst>
                                    </p:anim>
                                    <p:anim calcmode="lin" valueType="num">
                                      <p:cBhvr>
                                        <p:cTn id="37" dur="500" fill="hold"/>
                                        <p:tgtEl>
                                          <p:spTgt spid="14339">
                                            <p:txEl>
                                              <p:pRg st="3" end="3"/>
                                            </p:txEl>
                                          </p:spTgt>
                                        </p:tgtEl>
                                        <p:attrNameLst>
                                          <p:attrName>ppt_y</p:attrName>
                                        </p:attrNameLst>
                                      </p:cBhvr>
                                      <p:tavLst>
                                        <p:tav tm="0">
                                          <p:val>
                                            <p:strVal val="#ppt_y+.05"/>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4" presetClass="entr" presetSubtype="0" fill="hold" grpId="0" nodeType="clickEffect">
                                  <p:stCondLst>
                                    <p:cond delay="0"/>
                                  </p:stCondLst>
                                  <p:childTnLst>
                                    <p:set>
                                      <p:cBhvr>
                                        <p:cTn id="41" dur="1" fill="hold">
                                          <p:stCondLst>
                                            <p:cond delay="0"/>
                                          </p:stCondLst>
                                        </p:cTn>
                                        <p:tgtEl>
                                          <p:spTgt spid="14339">
                                            <p:txEl>
                                              <p:pRg st="4" end="4"/>
                                            </p:txEl>
                                          </p:spTgt>
                                        </p:tgtEl>
                                        <p:attrNameLst>
                                          <p:attrName>style.visibility</p:attrName>
                                        </p:attrNameLst>
                                      </p:cBhvr>
                                      <p:to>
                                        <p:strVal val="visible"/>
                                      </p:to>
                                    </p:set>
                                    <p:animEffect transition="in" filter="fade">
                                      <p:cBhvr>
                                        <p:cTn id="42" dur="500"/>
                                        <p:tgtEl>
                                          <p:spTgt spid="14339">
                                            <p:txEl>
                                              <p:pRg st="4" end="4"/>
                                            </p:txEl>
                                          </p:spTgt>
                                        </p:tgtEl>
                                      </p:cBhvr>
                                    </p:animEffect>
                                    <p:anim calcmode="lin" valueType="num">
                                      <p:cBhvr>
                                        <p:cTn id="43" dur="500" fill="hold"/>
                                        <p:tgtEl>
                                          <p:spTgt spid="14339">
                                            <p:txEl>
                                              <p:pRg st="4" end="4"/>
                                            </p:txEl>
                                          </p:spTgt>
                                        </p:tgtEl>
                                        <p:attrNameLst>
                                          <p:attrName>ppt_x</p:attrName>
                                        </p:attrNameLst>
                                      </p:cBhvr>
                                      <p:tavLst>
                                        <p:tav tm="0">
                                          <p:val>
                                            <p:strVal val="#ppt_x"/>
                                          </p:val>
                                        </p:tav>
                                        <p:tav tm="100000">
                                          <p:val>
                                            <p:strVal val="#ppt_x"/>
                                          </p:val>
                                        </p:tav>
                                      </p:tavLst>
                                    </p:anim>
                                    <p:anim calcmode="lin" valueType="num">
                                      <p:cBhvr>
                                        <p:cTn id="44" dur="500" fill="hold"/>
                                        <p:tgtEl>
                                          <p:spTgt spid="14339">
                                            <p:txEl>
                                              <p:pRg st="4" end="4"/>
                                            </p:txEl>
                                          </p:spTgt>
                                        </p:tgtEl>
                                        <p:attrNameLst>
                                          <p:attrName>ppt_y</p:attrName>
                                        </p:attrNameLst>
                                      </p:cBhvr>
                                      <p:tavLst>
                                        <p:tav tm="0">
                                          <p:val>
                                            <p:strVal val="#ppt_y+.05"/>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4" presetClass="entr" presetSubtype="0" fill="hold" grpId="0" nodeType="clickEffect">
                                  <p:stCondLst>
                                    <p:cond delay="0"/>
                                  </p:stCondLst>
                                  <p:childTnLst>
                                    <p:set>
                                      <p:cBhvr>
                                        <p:cTn id="48" dur="1" fill="hold">
                                          <p:stCondLst>
                                            <p:cond delay="0"/>
                                          </p:stCondLst>
                                        </p:cTn>
                                        <p:tgtEl>
                                          <p:spTgt spid="14339">
                                            <p:txEl>
                                              <p:pRg st="5" end="5"/>
                                            </p:txEl>
                                          </p:spTgt>
                                        </p:tgtEl>
                                        <p:attrNameLst>
                                          <p:attrName>style.visibility</p:attrName>
                                        </p:attrNameLst>
                                      </p:cBhvr>
                                      <p:to>
                                        <p:strVal val="visible"/>
                                      </p:to>
                                    </p:set>
                                    <p:animEffect transition="in" filter="fade">
                                      <p:cBhvr>
                                        <p:cTn id="49" dur="500"/>
                                        <p:tgtEl>
                                          <p:spTgt spid="14339">
                                            <p:txEl>
                                              <p:pRg st="5" end="5"/>
                                            </p:txEl>
                                          </p:spTgt>
                                        </p:tgtEl>
                                      </p:cBhvr>
                                    </p:animEffect>
                                    <p:anim calcmode="lin" valueType="num">
                                      <p:cBhvr>
                                        <p:cTn id="50" dur="500" fill="hold"/>
                                        <p:tgtEl>
                                          <p:spTgt spid="14339">
                                            <p:txEl>
                                              <p:pRg st="5" end="5"/>
                                            </p:txEl>
                                          </p:spTgt>
                                        </p:tgtEl>
                                        <p:attrNameLst>
                                          <p:attrName>ppt_x</p:attrName>
                                        </p:attrNameLst>
                                      </p:cBhvr>
                                      <p:tavLst>
                                        <p:tav tm="0">
                                          <p:val>
                                            <p:strVal val="#ppt_x"/>
                                          </p:val>
                                        </p:tav>
                                        <p:tav tm="100000">
                                          <p:val>
                                            <p:strVal val="#ppt_x"/>
                                          </p:val>
                                        </p:tav>
                                      </p:tavLst>
                                    </p:anim>
                                    <p:anim calcmode="lin" valueType="num">
                                      <p:cBhvr>
                                        <p:cTn id="51" dur="500" fill="hold"/>
                                        <p:tgtEl>
                                          <p:spTgt spid="14339">
                                            <p:txEl>
                                              <p:pRg st="5" end="5"/>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433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ציין מיקום של מספר שקופית 3"/>
          <p:cNvSpPr>
            <a:spLocks noGrp="1"/>
          </p:cNvSpPr>
          <p:nvPr>
            <p:ph type="sldNum" sz="quarter" idx="12"/>
          </p:nvPr>
        </p:nvSpPr>
        <p:spPr/>
        <p:txBody>
          <a:bodyPr/>
          <a:lstStyle/>
          <a:p>
            <a:fld id="{4EDEFA58-5345-46ED-ACF5-C809A0DB7015}" type="slidenum">
              <a:rPr lang="he-IL">
                <a:effectLst>
                  <a:outerShdw blurRad="38100" dist="38100" dir="2700000" algn="tl">
                    <a:srgbClr val="000000">
                      <a:alpha val="43137"/>
                    </a:srgbClr>
                  </a:outerShdw>
                </a:effectLst>
              </a:rPr>
              <a:pPr/>
              <a:t>6</a:t>
            </a:fld>
            <a:endParaRPr lang="en-US">
              <a:effectLst>
                <a:outerShdw blurRad="38100" dist="38100" dir="2700000" algn="tl">
                  <a:srgbClr val="000000">
                    <a:alpha val="43137"/>
                  </a:srgbClr>
                </a:outerShdw>
              </a:effectLst>
            </a:endParaRPr>
          </a:p>
        </p:txBody>
      </p:sp>
      <p:sp>
        <p:nvSpPr>
          <p:cNvPr id="124930" name="Rectangle 2"/>
          <p:cNvSpPr>
            <a:spLocks noGrp="1" noChangeArrowheads="1"/>
          </p:cNvSpPr>
          <p:nvPr>
            <p:ph type="title" idx="4294967295"/>
          </p:nvPr>
        </p:nvSpPr>
        <p:spPr>
          <a:xfrm>
            <a:off x="0" y="277813"/>
            <a:ext cx="8229600" cy="1143000"/>
          </a:xfrm>
        </p:spPr>
        <p:txBody>
          <a:bodyPr>
            <a:normAutofit fontScale="90000"/>
          </a:bodyPr>
          <a:lstStyle/>
          <a:p>
            <a:pPr algn="r"/>
            <a:r>
              <a:rPr lang="en-GB" sz="4000" dirty="0">
                <a:solidFill>
                  <a:schemeClr val="tx1"/>
                </a:solidFill>
                <a:effectLst/>
              </a:rPr>
              <a:t/>
            </a:r>
            <a:br>
              <a:rPr lang="en-GB" sz="4000" dirty="0">
                <a:solidFill>
                  <a:schemeClr val="tx1"/>
                </a:solidFill>
                <a:effectLst/>
              </a:rPr>
            </a:br>
            <a:r>
              <a:rPr lang="en-GB" sz="4000" dirty="0">
                <a:solidFill>
                  <a:schemeClr val="tx1"/>
                </a:solidFill>
                <a:effectLst/>
              </a:rPr>
              <a:t/>
            </a:r>
            <a:br>
              <a:rPr lang="en-GB" sz="4000" dirty="0">
                <a:solidFill>
                  <a:schemeClr val="tx1"/>
                </a:solidFill>
                <a:effectLst/>
              </a:rPr>
            </a:br>
            <a:r>
              <a:rPr lang="en-GB" sz="4000" dirty="0">
                <a:solidFill>
                  <a:schemeClr val="tx1"/>
                </a:solidFill>
                <a:effectLst/>
              </a:rPr>
              <a:t/>
            </a:r>
            <a:br>
              <a:rPr lang="en-GB" sz="4000" dirty="0">
                <a:solidFill>
                  <a:schemeClr val="tx1"/>
                </a:solidFill>
                <a:effectLst/>
              </a:rPr>
            </a:br>
            <a:r>
              <a:rPr lang="en-GB" sz="4000" dirty="0">
                <a:solidFill>
                  <a:schemeClr val="tx1"/>
                </a:solidFill>
                <a:effectLst/>
              </a:rPr>
              <a:t/>
            </a:r>
            <a:br>
              <a:rPr lang="en-GB" sz="4000" dirty="0">
                <a:solidFill>
                  <a:schemeClr val="tx1"/>
                </a:solidFill>
                <a:effectLst/>
              </a:rPr>
            </a:br>
            <a:r>
              <a:rPr lang="en-GB" sz="4000" dirty="0">
                <a:solidFill>
                  <a:schemeClr val="tx1"/>
                </a:solidFill>
                <a:effectLst/>
              </a:rPr>
              <a:t/>
            </a:r>
            <a:br>
              <a:rPr lang="en-GB" sz="4000" dirty="0">
                <a:solidFill>
                  <a:schemeClr val="tx1"/>
                </a:solidFill>
                <a:effectLst/>
              </a:rPr>
            </a:br>
            <a:r>
              <a:rPr lang="he-IL" sz="4000" dirty="0" smtClean="0">
                <a:solidFill>
                  <a:schemeClr val="tx1"/>
                </a:solidFill>
                <a:effectLst/>
              </a:rPr>
              <a:t/>
            </a:r>
            <a:br>
              <a:rPr lang="he-IL" sz="4000" dirty="0" smtClean="0">
                <a:solidFill>
                  <a:schemeClr val="tx1"/>
                </a:solidFill>
                <a:effectLst/>
              </a:rPr>
            </a:br>
            <a:r>
              <a:rPr lang="he-IL" sz="4000" dirty="0" smtClean="0">
                <a:solidFill>
                  <a:schemeClr val="tx1"/>
                </a:solidFill>
                <a:effectLst/>
              </a:rPr>
              <a:t/>
            </a:r>
            <a:br>
              <a:rPr lang="he-IL" sz="4000" dirty="0" smtClean="0">
                <a:solidFill>
                  <a:schemeClr val="tx1"/>
                </a:solidFill>
                <a:effectLst/>
              </a:rPr>
            </a:br>
            <a:r>
              <a:rPr lang="he-IL" sz="4000" dirty="0" smtClean="0">
                <a:solidFill>
                  <a:schemeClr val="tx1"/>
                </a:solidFill>
                <a:effectLst/>
              </a:rPr>
              <a:t/>
            </a:r>
            <a:br>
              <a:rPr lang="he-IL" sz="4000" dirty="0" smtClean="0">
                <a:solidFill>
                  <a:schemeClr val="tx1"/>
                </a:solidFill>
                <a:effectLst/>
              </a:rPr>
            </a:br>
            <a:r>
              <a:rPr lang="he-IL" sz="4000" u="sng" dirty="0" smtClean="0">
                <a:solidFill>
                  <a:schemeClr val="tx1"/>
                </a:solidFill>
                <a:effectLst/>
              </a:rPr>
              <a:t>מחשבי </a:t>
            </a:r>
            <a:r>
              <a:rPr lang="en-US" sz="4000" u="sng" dirty="0">
                <a:solidFill>
                  <a:schemeClr val="tx1"/>
                </a:solidFill>
                <a:effectLst/>
              </a:rPr>
              <a:t>MIPS</a:t>
            </a:r>
            <a:r>
              <a:rPr lang="he-IL" sz="4000" u="sng" dirty="0">
                <a:solidFill>
                  <a:schemeClr val="tx1"/>
                </a:solidFill>
                <a:effectLst/>
              </a:rPr>
              <a:t> (</a:t>
            </a:r>
            <a:r>
              <a:rPr lang="en-US" sz="4000" u="sng" dirty="0">
                <a:solidFill>
                  <a:schemeClr val="tx1"/>
                </a:solidFill>
                <a:effectLst/>
              </a:rPr>
              <a:t>PIC32</a:t>
            </a:r>
            <a:r>
              <a:rPr lang="he-IL" sz="4000" u="sng" dirty="0">
                <a:solidFill>
                  <a:schemeClr val="tx1"/>
                </a:solidFill>
                <a:effectLst/>
              </a:rPr>
              <a:t> </a:t>
            </a:r>
            <a:r>
              <a:rPr lang="en-US" sz="4000" u="sng" dirty="0">
                <a:solidFill>
                  <a:schemeClr val="tx1"/>
                </a:solidFill>
                <a:effectLst/>
              </a:rPr>
              <a:t>(</a:t>
            </a:r>
            <a:r>
              <a:rPr lang="en-US" sz="4000" dirty="0">
                <a:solidFill>
                  <a:schemeClr val="tx1"/>
                </a:solidFill>
                <a:effectLst/>
              </a:rPr>
              <a:t/>
            </a:r>
            <a:br>
              <a:rPr lang="en-US" sz="4000" dirty="0">
                <a:solidFill>
                  <a:schemeClr val="tx1"/>
                </a:solidFill>
                <a:effectLst/>
              </a:rPr>
            </a:br>
            <a:r>
              <a:rPr lang="en-US" sz="4000" dirty="0">
                <a:solidFill>
                  <a:schemeClr val="tx1"/>
                </a:solidFill>
                <a:effectLst/>
              </a:rPr>
              <a:t/>
            </a:r>
            <a:br>
              <a:rPr lang="en-US" sz="4000" dirty="0">
                <a:solidFill>
                  <a:schemeClr val="tx1"/>
                </a:solidFill>
                <a:effectLst/>
              </a:rPr>
            </a:br>
            <a:r>
              <a:rPr lang="he-IL" sz="4000" dirty="0" smtClean="0">
                <a:solidFill>
                  <a:schemeClr val="tx1"/>
                </a:solidFill>
                <a:effectLst/>
              </a:rPr>
              <a:t/>
            </a:r>
            <a:br>
              <a:rPr lang="he-IL" sz="4000" dirty="0" smtClean="0">
                <a:solidFill>
                  <a:schemeClr val="tx1"/>
                </a:solidFill>
                <a:effectLst/>
              </a:rPr>
            </a:br>
            <a:r>
              <a:rPr lang="en-GB" sz="4000" dirty="0" smtClean="0">
                <a:solidFill>
                  <a:schemeClr val="tx1"/>
                </a:solidFill>
                <a:effectLst/>
              </a:rPr>
              <a:t>MIPS</a:t>
            </a:r>
            <a:r>
              <a:rPr lang="he-IL" sz="4000" dirty="0" smtClean="0">
                <a:solidFill>
                  <a:schemeClr val="tx1"/>
                </a:solidFill>
                <a:effectLst/>
              </a:rPr>
              <a:t> </a:t>
            </a:r>
            <a:r>
              <a:rPr lang="he-IL" sz="4000" dirty="0">
                <a:solidFill>
                  <a:schemeClr val="tx1"/>
                </a:solidFill>
                <a:effectLst/>
              </a:rPr>
              <a:t>פירושו </a:t>
            </a:r>
            <a:r>
              <a:rPr lang="en-GB" sz="4000" dirty="0">
                <a:solidFill>
                  <a:schemeClr val="tx1"/>
                </a:solidFill>
                <a:effectLst/>
              </a:rPr>
              <a:t>Million Instructions Per Second</a:t>
            </a:r>
            <a:r>
              <a:rPr lang="he-IL" sz="4000" dirty="0">
                <a:solidFill>
                  <a:schemeClr val="tx1"/>
                </a:solidFill>
                <a:effectLst/>
              </a:rPr>
              <a:t>, כלומר מיליון פעולות בשנייה. זהו מדד למהירות המחשב שבודק את מספר הפעולות שהמחשב מסוגל לבצע בשנייה אחת. </a:t>
            </a:r>
            <a:endParaRPr lang="en-GB" sz="4000" dirty="0">
              <a:solidFill>
                <a:schemeClr val="tx1"/>
              </a:solidFill>
              <a:effectLs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8" name="Rectangle 8"/>
          <p:cNvSpPr>
            <a:spLocks noGrp="1" noChangeArrowheads="1"/>
          </p:cNvSpPr>
          <p:nvPr>
            <p:ph type="title"/>
          </p:nvPr>
        </p:nvSpPr>
        <p:spPr>
          <a:xfrm>
            <a:off x="457200" y="277813"/>
            <a:ext cx="8229600" cy="566737"/>
          </a:xfrm>
        </p:spPr>
        <p:txBody>
          <a:bodyPr>
            <a:normAutofit fontScale="90000"/>
          </a:bodyPr>
          <a:lstStyle/>
          <a:p>
            <a:pPr algn="ctr"/>
            <a:r>
              <a:rPr lang="he-IL" sz="2800" dirty="0">
                <a:solidFill>
                  <a:srgbClr val="FF5050"/>
                </a:solidFill>
              </a:rPr>
              <a:t>השוואה בין חברות יצרני </a:t>
            </a:r>
            <a:r>
              <a:rPr lang="en-US" sz="2800" dirty="0">
                <a:solidFill>
                  <a:srgbClr val="FF5050"/>
                </a:solidFill>
              </a:rPr>
              <a:t>Microcontroller</a:t>
            </a:r>
            <a:r>
              <a:rPr lang="he-IL" sz="2800" dirty="0">
                <a:solidFill>
                  <a:srgbClr val="FF5050"/>
                </a:solidFill>
              </a:rPr>
              <a:t> -</a:t>
            </a:r>
            <a:r>
              <a:rPr lang="en-US" sz="2800" dirty="0">
                <a:solidFill>
                  <a:srgbClr val="FF5050"/>
                </a:solidFill>
              </a:rPr>
              <a:t>8bit</a:t>
            </a:r>
            <a:r>
              <a:rPr lang="he-IL" sz="4000" dirty="0"/>
              <a:t> </a:t>
            </a:r>
            <a:endParaRPr lang="en-GB" sz="4000" dirty="0"/>
          </a:p>
        </p:txBody>
      </p:sp>
      <p:pic>
        <p:nvPicPr>
          <p:cNvPr id="20487" name="Picture 7" descr="השוואה בין חברות מיקרוקונטרולר"/>
          <p:cNvPicPr>
            <a:picLocks noGrp="1" noChangeAspect="1" noChangeArrowheads="1"/>
          </p:cNvPicPr>
          <p:nvPr>
            <p:ph idx="1"/>
          </p:nvPr>
        </p:nvPicPr>
        <p:blipFill>
          <a:blip r:embed="rId2" cstate="print"/>
          <a:srcRect/>
          <a:stretch>
            <a:fillRect/>
          </a:stretch>
        </p:blipFill>
        <p:spPr>
          <a:xfrm>
            <a:off x="1042988" y="1052513"/>
            <a:ext cx="7273925" cy="5545137"/>
          </a:xfrm>
          <a:noFill/>
          <a:ln/>
        </p:spPr>
      </p:pic>
      <p:sp>
        <p:nvSpPr>
          <p:cNvPr id="6" name="מציין מיקום של מספר שקופית 5"/>
          <p:cNvSpPr>
            <a:spLocks noGrp="1"/>
          </p:cNvSpPr>
          <p:nvPr>
            <p:ph type="sldNum" sz="quarter" idx="12"/>
          </p:nvPr>
        </p:nvSpPr>
        <p:spPr/>
        <p:txBody>
          <a:bodyPr/>
          <a:lstStyle/>
          <a:p>
            <a:fld id="{87CAE230-A8FD-4744-917B-000D97E6A081}" type="slidenum">
              <a:rPr lang="he-IL"/>
              <a:pPr/>
              <a:t>7</a:t>
            </a:fld>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0488"/>
                                        </p:tgtEl>
                                        <p:attrNameLst>
                                          <p:attrName>style.visibility</p:attrName>
                                        </p:attrNameLst>
                                      </p:cBhvr>
                                      <p:to>
                                        <p:strVal val="visible"/>
                                      </p:to>
                                    </p:set>
                                    <p:anim calcmode="lin" valueType="num">
                                      <p:cBhvr>
                                        <p:cTn id="7" dur="1000" fill="hold"/>
                                        <p:tgtEl>
                                          <p:spTgt spid="20488"/>
                                        </p:tgtEl>
                                        <p:attrNameLst>
                                          <p:attrName>ppt_x</p:attrName>
                                        </p:attrNameLst>
                                      </p:cBhvr>
                                      <p:tavLst>
                                        <p:tav tm="0">
                                          <p:val>
                                            <p:strVal val="#ppt_x-.2"/>
                                          </p:val>
                                        </p:tav>
                                        <p:tav tm="100000">
                                          <p:val>
                                            <p:strVal val="#ppt_x"/>
                                          </p:val>
                                        </p:tav>
                                      </p:tavLst>
                                    </p:anim>
                                    <p:anim calcmode="lin" valueType="num">
                                      <p:cBhvr>
                                        <p:cTn id="8" dur="1000" fill="hold"/>
                                        <p:tgtEl>
                                          <p:spTgt spid="20488"/>
                                        </p:tgtEl>
                                        <p:attrNameLst>
                                          <p:attrName>ppt_y</p:attrName>
                                        </p:attrNameLst>
                                      </p:cBhvr>
                                      <p:tavLst>
                                        <p:tav tm="0">
                                          <p:val>
                                            <p:strVal val="#ppt_y"/>
                                          </p:val>
                                        </p:tav>
                                        <p:tav tm="100000">
                                          <p:val>
                                            <p:strVal val="#ppt_y"/>
                                          </p:val>
                                        </p:tav>
                                      </p:tavLst>
                                    </p:anim>
                                    <p:animEffect transition="in" filter="wipe(right)" prLst="gradientSize: 0.1">
                                      <p:cBhvr>
                                        <p:cTn id="9" dur="1000"/>
                                        <p:tgtEl>
                                          <p:spTgt spid="20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8" grpId="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מציין מיקום של מספר שקופית 3"/>
          <p:cNvSpPr>
            <a:spLocks noGrp="1"/>
          </p:cNvSpPr>
          <p:nvPr>
            <p:ph type="sldNum" sz="quarter" idx="12"/>
          </p:nvPr>
        </p:nvSpPr>
        <p:spPr/>
        <p:txBody>
          <a:bodyPr/>
          <a:lstStyle/>
          <a:p>
            <a:fld id="{D523860A-B116-4C23-8859-E94E10780D9B}" type="slidenum">
              <a:rPr lang="he-IL"/>
              <a:pPr/>
              <a:t>8</a:t>
            </a:fld>
            <a:endParaRPr lang="en-US"/>
          </a:p>
        </p:txBody>
      </p:sp>
      <p:pic>
        <p:nvPicPr>
          <p:cNvPr id="107524" name="Picture 4" descr="תרשים פנימי של מיקרוציפצבע pic18"/>
          <p:cNvPicPr>
            <a:picLocks noChangeAspect="1" noChangeArrowheads="1"/>
          </p:cNvPicPr>
          <p:nvPr/>
        </p:nvPicPr>
        <p:blipFill>
          <a:blip r:embed="rId2" cstate="print"/>
          <a:srcRect/>
          <a:stretch>
            <a:fillRect/>
          </a:stretch>
        </p:blipFill>
        <p:spPr bwMode="auto">
          <a:xfrm>
            <a:off x="-323850" y="-531813"/>
            <a:ext cx="9610725" cy="7632701"/>
          </a:xfrm>
          <a:prstGeom prst="rect">
            <a:avLst/>
          </a:prstGeom>
          <a:noFill/>
        </p:spPr>
      </p:pic>
    </p:spTree>
  </p:cSld>
  <p:clrMapOvr>
    <a:masterClrMapping/>
  </p:clrMapOvr>
  <p:transition>
    <p:cover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מציין מיקום של מספר שקופית 3"/>
          <p:cNvSpPr>
            <a:spLocks noGrp="1"/>
          </p:cNvSpPr>
          <p:nvPr>
            <p:ph type="sldNum" sz="quarter" idx="12"/>
          </p:nvPr>
        </p:nvSpPr>
        <p:spPr/>
        <p:txBody>
          <a:bodyPr/>
          <a:lstStyle/>
          <a:p>
            <a:fld id="{0C5D197C-93F7-4FE8-969F-BC29DACA030B}" type="slidenum">
              <a:rPr lang="he-IL"/>
              <a:pPr/>
              <a:t>9</a:t>
            </a:fld>
            <a:endParaRPr lang="en-US"/>
          </a:p>
        </p:txBody>
      </p:sp>
      <p:sp>
        <p:nvSpPr>
          <p:cNvPr id="94210" name="Rectangle 2"/>
          <p:cNvSpPr>
            <a:spLocks noChangeArrowheads="1"/>
          </p:cNvSpPr>
          <p:nvPr/>
        </p:nvSpPr>
        <p:spPr bwMode="auto">
          <a:xfrm>
            <a:off x="-1489075" y="-1604963"/>
            <a:ext cx="9144000" cy="0"/>
          </a:xfrm>
          <a:prstGeom prst="rect">
            <a:avLst/>
          </a:prstGeom>
          <a:noFill/>
          <a:ln w="9525">
            <a:noFill/>
            <a:miter lim="800000"/>
            <a:headEnd/>
            <a:tailEnd/>
          </a:ln>
          <a:effectLst/>
        </p:spPr>
        <p:txBody>
          <a:bodyPr wrap="none" anchor="ctr">
            <a:spAutoFit/>
          </a:bodyPr>
          <a:lstStyle/>
          <a:p>
            <a:endParaRPr lang="he-IL"/>
          </a:p>
        </p:txBody>
      </p:sp>
      <p:graphicFrame>
        <p:nvGraphicFramePr>
          <p:cNvPr id="94211" name="Object 3"/>
          <p:cNvGraphicFramePr>
            <a:graphicFrameLocks noChangeAspect="1"/>
          </p:cNvGraphicFramePr>
          <p:nvPr>
            <p:extLst>
              <p:ext uri="{D42A27DB-BD31-4B8C-83A1-F6EECF244321}">
                <p14:modId xmlns:p14="http://schemas.microsoft.com/office/powerpoint/2010/main" val="1774786248"/>
              </p:ext>
            </p:extLst>
          </p:nvPr>
        </p:nvGraphicFramePr>
        <p:xfrm>
          <a:off x="0" y="1052736"/>
          <a:ext cx="9144000" cy="5421572"/>
        </p:xfrm>
        <a:graphic>
          <a:graphicData uri="http://schemas.openxmlformats.org/presentationml/2006/ole">
            <mc:AlternateContent xmlns:mc="http://schemas.openxmlformats.org/markup-compatibility/2006">
              <mc:Choice xmlns:v="urn:schemas-microsoft-com:vml" Requires="v">
                <p:oleObj spid="_x0000_s3080" name="VISIO" r:id="rId3" imgW="12123360" imgH="10065960" progId="Visio.Drawing.11">
                  <p:embed/>
                </p:oleObj>
              </mc:Choice>
              <mc:Fallback>
                <p:oleObj name="VISIO" r:id="rId3" imgW="12123360" imgH="10065960"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52736"/>
                        <a:ext cx="9144000" cy="5421572"/>
                      </a:xfrm>
                      <a:prstGeom prst="rect">
                        <a:avLst/>
                      </a:prstGeom>
                      <a:solidFill>
                        <a:srgbClr val="FFFF00"/>
                      </a:solidFill>
                    </p:spPr>
                  </p:pic>
                </p:oleObj>
              </mc:Fallback>
            </mc:AlternateContent>
          </a:graphicData>
        </a:graphic>
      </p:graphicFrame>
      <p:sp>
        <p:nvSpPr>
          <p:cNvPr id="94212" name="Rectangle 4"/>
          <p:cNvSpPr>
            <a:spLocks noChangeArrowheads="1"/>
          </p:cNvSpPr>
          <p:nvPr/>
        </p:nvSpPr>
        <p:spPr bwMode="auto">
          <a:xfrm>
            <a:off x="-1489075" y="8461375"/>
            <a:ext cx="9144000" cy="0"/>
          </a:xfrm>
          <a:prstGeom prst="rect">
            <a:avLst/>
          </a:prstGeom>
          <a:noFill/>
          <a:ln w="9525">
            <a:noFill/>
            <a:miter lim="800000"/>
            <a:headEnd/>
            <a:tailEnd/>
          </a:ln>
          <a:effectLst/>
        </p:spPr>
        <p:txBody>
          <a:bodyPr wrap="none" anchor="ctr">
            <a:spAutoFit/>
          </a:bodyPr>
          <a:lstStyle/>
          <a:p>
            <a:endParaRPr lang="en-GB"/>
          </a:p>
        </p:txBody>
      </p:sp>
      <p:sp>
        <p:nvSpPr>
          <p:cNvPr id="94213" name="Text Box 5"/>
          <p:cNvSpPr txBox="1">
            <a:spLocks noChangeArrowheads="1"/>
          </p:cNvSpPr>
          <p:nvPr/>
        </p:nvSpPr>
        <p:spPr bwMode="auto">
          <a:xfrm>
            <a:off x="1042988" y="476250"/>
            <a:ext cx="7200900" cy="869950"/>
          </a:xfrm>
          <a:prstGeom prst="rect">
            <a:avLst/>
          </a:prstGeom>
          <a:noFill/>
          <a:ln w="9525">
            <a:noFill/>
            <a:miter lim="800000"/>
            <a:headEnd/>
            <a:tailEnd/>
          </a:ln>
          <a:effectLst/>
        </p:spPr>
        <p:txBody>
          <a:bodyPr>
            <a:spAutoFit/>
          </a:bodyPr>
          <a:lstStyle/>
          <a:p>
            <a:pPr algn="ctr">
              <a:spcBef>
                <a:spcPct val="50000"/>
              </a:spcBef>
            </a:pPr>
            <a:r>
              <a:rPr lang="en-US" sz="2400" b="1" i="1">
                <a:solidFill>
                  <a:srgbClr val="FF5050"/>
                </a:solidFill>
              </a:rPr>
              <a:t>Real Time – Embedded System</a:t>
            </a:r>
          </a:p>
          <a:p>
            <a:pPr>
              <a:spcBef>
                <a:spcPct val="50000"/>
              </a:spcBef>
            </a:pPr>
            <a:endParaRPr lang="en-US"/>
          </a:p>
        </p:txBody>
      </p:sp>
    </p:spTree>
  </p:cSld>
  <p:clrMapOvr>
    <a:masterClrMapping/>
  </p:clrMapOvr>
  <p:transition>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התלהבות">
  <a:themeElements>
    <a:clrScheme name="התלהבות">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התלהבות">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התלהבות">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Verve</Template>
  <TotalTime>179</TotalTime>
  <Words>1185</Words>
  <Application>Microsoft Office PowerPoint</Application>
  <PresentationFormat>On-screen Show (4:3)</PresentationFormat>
  <Paragraphs>293</Paragraphs>
  <Slides>35</Slides>
  <Notes>1</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35</vt:i4>
      </vt:variant>
    </vt:vector>
  </HeadingPairs>
  <TitlesOfParts>
    <vt:vector size="39" baseType="lpstr">
      <vt:lpstr>התלהבות</vt:lpstr>
      <vt:lpstr>Visio</vt:lpstr>
      <vt:lpstr>VISIO</vt:lpstr>
      <vt:lpstr>צילום של Photo Editor</vt:lpstr>
      <vt:lpstr> תכנון מערכות משובצות מחשב זעירות</vt:lpstr>
      <vt:lpstr>מחשבים</vt:lpstr>
      <vt:lpstr>מחשבי מיקרו</vt:lpstr>
      <vt:lpstr>  תיכון מערכות בתחום הדיגיטאלי </vt:lpstr>
      <vt:lpstr>בטכנולוגיה  RISC(Reduced Instruction Set Computer</vt:lpstr>
      <vt:lpstr>        מחשבי MIPS (PIC32 (   MIPS פירושו Million Instructions Per Second, כלומר מיליון פעולות בשנייה. זהו מדד למהירות המחשב שבודק את מספר הפעולות שהמחשב מסוגל לבצע בשנייה אחת. </vt:lpstr>
      <vt:lpstr>השוואה בין חברות יצרני Microcontroller -8bit </vt:lpstr>
      <vt:lpstr>PowerPoint Presentation</vt:lpstr>
      <vt:lpstr>PowerPoint Presentation</vt:lpstr>
      <vt:lpstr>מערכת הדמיה</vt:lpstr>
      <vt:lpstr>יחידות  פיתוח למעבדי MICROCONTROLLER</vt:lpstr>
      <vt:lpstr>תקשורת בין יחידות MICROCONTROLLER</vt:lpstr>
      <vt:lpstr>PowerPoint Presentation</vt:lpstr>
      <vt:lpstr>פרויקט גמר קורס במערכות משובצות מחשב </vt:lpstr>
      <vt:lpstr>יצירת גלים ע"י שימוש ב - Pic18F Microchip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שקופית 1</dc:title>
  <dc:creator>מנחם</dc:creator>
  <cp:lastModifiedBy>Y-PC</cp:lastModifiedBy>
  <cp:revision>25</cp:revision>
  <dcterms:created xsi:type="dcterms:W3CDTF">2009-09-09T09:17:35Z</dcterms:created>
  <dcterms:modified xsi:type="dcterms:W3CDTF">2017-04-20T04:12:57Z</dcterms:modified>
</cp:coreProperties>
</file>